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6" r:id="rId1"/>
  </p:sldMasterIdLst>
  <p:notesMasterIdLst>
    <p:notesMasterId r:id="rId101"/>
  </p:notesMasterIdLst>
  <p:sldIdLst>
    <p:sldId id="458" r:id="rId2"/>
    <p:sldId id="459" r:id="rId3"/>
    <p:sldId id="266" r:id="rId4"/>
    <p:sldId id="263" r:id="rId5"/>
    <p:sldId id="460" r:id="rId6"/>
    <p:sldId id="267" r:id="rId7"/>
    <p:sldId id="283" r:id="rId8"/>
    <p:sldId id="302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270" r:id="rId23"/>
    <p:sldId id="271" r:id="rId24"/>
    <p:sldId id="474" r:id="rId25"/>
    <p:sldId id="475" r:id="rId26"/>
    <p:sldId id="476" r:id="rId27"/>
    <p:sldId id="260" r:id="rId28"/>
    <p:sldId id="379" r:id="rId29"/>
    <p:sldId id="427" r:id="rId30"/>
    <p:sldId id="419" r:id="rId31"/>
    <p:sldId id="420" r:id="rId32"/>
    <p:sldId id="457" r:id="rId33"/>
    <p:sldId id="421" r:id="rId34"/>
    <p:sldId id="422" r:id="rId35"/>
    <p:sldId id="424" r:id="rId36"/>
    <p:sldId id="441" r:id="rId37"/>
    <p:sldId id="448" r:id="rId38"/>
    <p:sldId id="280" r:id="rId39"/>
    <p:sldId id="398" r:id="rId40"/>
    <p:sldId id="399" r:id="rId41"/>
    <p:sldId id="400" r:id="rId42"/>
    <p:sldId id="403" r:id="rId43"/>
    <p:sldId id="401" r:id="rId44"/>
    <p:sldId id="404" r:id="rId45"/>
    <p:sldId id="405" r:id="rId46"/>
    <p:sldId id="402" r:id="rId47"/>
    <p:sldId id="406" r:id="rId48"/>
    <p:sldId id="407" r:id="rId49"/>
    <p:sldId id="503" r:id="rId50"/>
    <p:sldId id="269" r:id="rId51"/>
    <p:sldId id="426" r:id="rId52"/>
    <p:sldId id="272" r:id="rId53"/>
    <p:sldId id="415" r:id="rId54"/>
    <p:sldId id="395" r:id="rId55"/>
    <p:sldId id="396" r:id="rId56"/>
    <p:sldId id="397" r:id="rId57"/>
    <p:sldId id="428" r:id="rId58"/>
    <p:sldId id="437" r:id="rId59"/>
    <p:sldId id="394" r:id="rId60"/>
    <p:sldId id="440" r:id="rId61"/>
    <p:sldId id="393" r:id="rId62"/>
    <p:sldId id="436" r:id="rId63"/>
    <p:sldId id="273" r:id="rId64"/>
    <p:sldId id="477" r:id="rId65"/>
    <p:sldId id="390" r:id="rId66"/>
    <p:sldId id="391" r:id="rId67"/>
    <p:sldId id="431" r:id="rId68"/>
    <p:sldId id="432" r:id="rId69"/>
    <p:sldId id="435" r:id="rId70"/>
    <p:sldId id="276" r:id="rId71"/>
    <p:sldId id="277" r:id="rId72"/>
    <p:sldId id="454" r:id="rId73"/>
    <p:sldId id="455" r:id="rId74"/>
    <p:sldId id="392" r:id="rId75"/>
    <p:sldId id="481" r:id="rId76"/>
    <p:sldId id="429" r:id="rId77"/>
    <p:sldId id="496" r:id="rId78"/>
    <p:sldId id="479" r:id="rId79"/>
    <p:sldId id="498" r:id="rId80"/>
    <p:sldId id="425" r:id="rId81"/>
    <p:sldId id="500" r:id="rId82"/>
    <p:sldId id="484" r:id="rId83"/>
    <p:sldId id="485" r:id="rId84"/>
    <p:sldId id="486" r:id="rId85"/>
    <p:sldId id="487" r:id="rId86"/>
    <p:sldId id="488" r:id="rId87"/>
    <p:sldId id="501" r:id="rId88"/>
    <p:sldId id="489" r:id="rId89"/>
    <p:sldId id="490" r:id="rId90"/>
    <p:sldId id="491" r:id="rId91"/>
    <p:sldId id="492" r:id="rId92"/>
    <p:sldId id="493" r:id="rId93"/>
    <p:sldId id="502" r:id="rId94"/>
    <p:sldId id="494" r:id="rId95"/>
    <p:sldId id="495" r:id="rId96"/>
    <p:sldId id="504" r:id="rId97"/>
    <p:sldId id="480" r:id="rId98"/>
    <p:sldId id="446" r:id="rId99"/>
    <p:sldId id="438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7391A-06AA-4A8F-A174-3860A780586F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BCA2F-F5B9-4E11-A6DA-BE675886E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9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Photogrammetrically</a:t>
            </a:r>
            <a:r>
              <a:rPr lang="en-US" dirty="0"/>
              <a:t> Derived Point Cloud)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CA2F-F5B9-4E11-A6DA-BE675886E6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1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CA2F-F5B9-4E11-A6DA-BE675886E6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CA2F-F5B9-4E11-A6DA-BE675886E6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70D3318-589D-4553-8425-EA3692889425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7023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922C-AAC6-49C9-BAA9-2E5D6E1A8B87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5E2-00D5-4AC5-A8B6-06C92C6F4AA0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76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7DC1F-C711-42FE-8C44-C497641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5149-29AD-4634-846A-B4FDFCE3E4EF}" type="datetime1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27297-101F-45DF-A6E6-08D2C5ED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FAF65-530B-48D0-AB78-0E6AAE76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E5E1F9-D84F-4D45-8BC5-2223E03F169A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AD9E2-7969-4668-B33D-08A141A4197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28232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79CE-ACD8-4E0E-9ED2-3CE5667DA42D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58B3-E015-4DA8-82B4-1A3EF9CB09C8}" type="datetime1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5D86-B557-419E-B2E2-173E42DC4A43}" type="datetime1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1F21-101A-4854-81FB-AE1E958C8CD7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652E53-04D1-46AC-AFA1-42D4FF0CCC2B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913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2702-780F-4085-BB47-92B148054571}" type="datetime1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70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6CB72BF-3B60-4625-9218-33B1CED6A1B8}" type="datetime1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067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coreysnipes/drone_dataset_brighton_bea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3" y="1478454"/>
            <a:ext cx="9068329" cy="24778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033" y="3452327"/>
            <a:ext cx="6831673" cy="1613516"/>
          </a:xfrm>
        </p:spPr>
        <p:txBody>
          <a:bodyPr>
            <a:normAutofit/>
          </a:bodyPr>
          <a:lstStyle/>
          <a:p>
            <a:r>
              <a:rPr lang="en-US" sz="2100" dirty="0"/>
              <a:t>Corey Snipes</a:t>
            </a:r>
          </a:p>
          <a:p>
            <a:r>
              <a:rPr lang="en-US" sz="2100" dirty="0"/>
              <a:t>Twomile Heavy Industries, Inc.</a:t>
            </a:r>
          </a:p>
          <a:p>
            <a:endParaRPr lang="en-US" sz="2100" i="1" dirty="0"/>
          </a:p>
          <a:p>
            <a:r>
              <a:rPr lang="en-US" sz="2100" i="1" dirty="0"/>
              <a:t>UCANR </a:t>
            </a:r>
            <a:r>
              <a:rPr lang="en-US" sz="2100" i="1" dirty="0" err="1"/>
              <a:t>DroneCamp</a:t>
            </a:r>
            <a:r>
              <a:rPr lang="en-US" sz="2100" i="1" dirty="0"/>
              <a:t> - June 24, 2020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7BADE-ED29-4122-8897-6387EBF90275}"/>
              </a:ext>
            </a:extLst>
          </p:cNvPr>
          <p:cNvSpPr/>
          <p:nvPr/>
        </p:nvSpPr>
        <p:spPr>
          <a:xfrm>
            <a:off x="4493038" y="1680561"/>
            <a:ext cx="5445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Open Source Data Processing With</a:t>
            </a:r>
          </a:p>
        </p:txBody>
      </p:sp>
    </p:spTree>
    <p:extLst>
      <p:ext uri="{BB962C8B-B14F-4D97-AF65-F5344CB8AC3E}">
        <p14:creationId xmlns:p14="http://schemas.microsoft.com/office/powerpoint/2010/main" val="232612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331" y="537863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Matches features extracted from images with overlap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79" y="1546203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3" y="1546203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523202" y="2103909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024243" y="3500561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56942" y="4771954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33838" y="3137307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7715" y="6355298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Michelle Tobias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085CC3-1514-4C45-A461-2DE753F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C63F-DA5C-414C-8A39-1069A858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414C0-8C55-44ED-A725-D28FE71DE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4" y="0"/>
            <a:ext cx="8922623" cy="685027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0135C-FEFE-4AE9-A40B-271463A5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11426-38A1-4670-B2D9-8B52338AF9A6}"/>
              </a:ext>
            </a:extLst>
          </p:cNvPr>
          <p:cNvSpPr txBox="1"/>
          <p:nvPr/>
        </p:nvSpPr>
        <p:spPr>
          <a:xfrm>
            <a:off x="945143" y="6378694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Image: https://geokota.wordpress.com/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303709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Structure from Motion</a:t>
            </a:r>
          </a:p>
          <a:p>
            <a:r>
              <a:rPr lang="en-US" sz="2400" dirty="0">
                <a:solidFill>
                  <a:srgbClr val="F14621"/>
                </a:solidFill>
              </a:rPr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D8C0D49-0BA4-4F28-A415-8EE75187F268}"/>
              </a:ext>
            </a:extLst>
          </p:cNvPr>
          <p:cNvSpPr/>
          <p:nvPr/>
        </p:nvSpPr>
        <p:spPr>
          <a:xfrm>
            <a:off x="5274733" y="2865966"/>
            <a:ext cx="1329267" cy="283634"/>
          </a:xfrm>
          <a:prstGeom prst="leftArrow">
            <a:avLst/>
          </a:prstGeom>
          <a:solidFill>
            <a:srgbClr val="F14621"/>
          </a:solidFill>
          <a:ln>
            <a:solidFill>
              <a:srgbClr val="F14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00081-88FE-48DA-AADF-A81B442E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7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Sparse Point Cloud from Matching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40187"/>
            <a:ext cx="10337800" cy="44521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7935-7E08-4820-9F39-733E95C7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C9DE6-0692-4CDC-979E-275B795F4376}"/>
              </a:ext>
            </a:extLst>
          </p:cNvPr>
          <p:cNvSpPr txBox="1"/>
          <p:nvPr/>
        </p:nvSpPr>
        <p:spPr>
          <a:xfrm>
            <a:off x="799982" y="6463639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165608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34133" cy="1485900"/>
          </a:xfrm>
        </p:spPr>
        <p:txBody>
          <a:bodyPr/>
          <a:lstStyle/>
          <a:p>
            <a:r>
              <a:rPr lang="en-US" dirty="0"/>
              <a:t>Dense Point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28750"/>
            <a:ext cx="9102355" cy="5133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31D70-81CF-407B-A597-A2FEBDF4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ADE73-6EB7-41C2-A71B-7D1FC37FE694}"/>
              </a:ext>
            </a:extLst>
          </p:cNvPr>
          <p:cNvSpPr txBox="1"/>
          <p:nvPr/>
        </p:nvSpPr>
        <p:spPr>
          <a:xfrm>
            <a:off x="776525" y="6562478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98764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Structure from Motion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Point Cloud Densification</a:t>
            </a:r>
          </a:p>
          <a:p>
            <a:r>
              <a:rPr lang="en-US" sz="2400" dirty="0">
                <a:solidFill>
                  <a:srgbClr val="F14621"/>
                </a:solidFill>
              </a:rPr>
              <a:t>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D8C0D49-0BA4-4F28-A415-8EE75187F268}"/>
              </a:ext>
            </a:extLst>
          </p:cNvPr>
          <p:cNvSpPr/>
          <p:nvPr/>
        </p:nvSpPr>
        <p:spPr>
          <a:xfrm>
            <a:off x="5139266" y="3395133"/>
            <a:ext cx="1329267" cy="283634"/>
          </a:xfrm>
          <a:prstGeom prst="leftArrow">
            <a:avLst/>
          </a:prstGeom>
          <a:solidFill>
            <a:srgbClr val="F14621"/>
          </a:solidFill>
          <a:ln>
            <a:solidFill>
              <a:srgbClr val="F14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B167F-ED73-487B-9ECE-17D0E8BD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65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2893"/>
            <a:ext cx="8855772" cy="49710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5C43-4A49-4B64-87A0-A5B9A758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E8918-A8C2-4C3F-BA61-8D6D0E487DAF}"/>
              </a:ext>
            </a:extLst>
          </p:cNvPr>
          <p:cNvSpPr txBox="1"/>
          <p:nvPr/>
        </p:nvSpPr>
        <p:spPr>
          <a:xfrm>
            <a:off x="808449" y="651086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175091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30350"/>
            <a:ext cx="8733612" cy="4902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C2655-C3FA-4FF7-8A73-9C79B620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C1859-1DB0-4C9E-BC3B-493D065D8389}"/>
              </a:ext>
            </a:extLst>
          </p:cNvPr>
          <p:cNvSpPr txBox="1"/>
          <p:nvPr/>
        </p:nvSpPr>
        <p:spPr>
          <a:xfrm>
            <a:off x="774581" y="6517193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128641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Structure from Motion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Point Cloud Densification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Surface Reconstruction</a:t>
            </a:r>
          </a:p>
          <a:p>
            <a:r>
              <a:rPr lang="en-US" sz="2400" dirty="0">
                <a:solidFill>
                  <a:srgbClr val="F14621"/>
                </a:solidFill>
              </a:rPr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D8C0D49-0BA4-4F28-A415-8EE75187F268}"/>
              </a:ext>
            </a:extLst>
          </p:cNvPr>
          <p:cNvSpPr/>
          <p:nvPr/>
        </p:nvSpPr>
        <p:spPr>
          <a:xfrm>
            <a:off x="5588000" y="3865032"/>
            <a:ext cx="1329267" cy="283634"/>
          </a:xfrm>
          <a:prstGeom prst="leftArrow">
            <a:avLst/>
          </a:prstGeom>
          <a:solidFill>
            <a:srgbClr val="F14621"/>
          </a:solidFill>
          <a:ln>
            <a:solidFill>
              <a:srgbClr val="F14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6F4E-3FB5-4E8F-98F2-C12F2E05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7" y="1428750"/>
            <a:ext cx="9194439" cy="51366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8C46F-D577-4F1A-AC56-C718427B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4E372-55E4-46E9-8062-6A8FBEEFC6D6}"/>
              </a:ext>
            </a:extLst>
          </p:cNvPr>
          <p:cNvSpPr txBox="1"/>
          <p:nvPr/>
        </p:nvSpPr>
        <p:spPr>
          <a:xfrm>
            <a:off x="806634" y="6517193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409364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FA2B9-B5AF-4163-B981-B1EBD829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739A8E-0C39-4396-BDE1-668B9920E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Background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How ODM Works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 Cases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Using ODM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(Start Hands-on Processing)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Pitfalls, Future Direction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Learning Resources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QA/Break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Hands-On Exercises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660A-9FC7-4120-B4FA-46BE8E92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Structure from Motion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Point Cloud Densification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Surface Reconstruction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Multi-View Stereo Texturing</a:t>
            </a:r>
          </a:p>
          <a:p>
            <a:r>
              <a:rPr lang="en-US" sz="2400" dirty="0" err="1">
                <a:solidFill>
                  <a:srgbClr val="F14621"/>
                </a:solidFill>
              </a:rPr>
              <a:t>Orthophoto</a:t>
            </a:r>
            <a:r>
              <a:rPr lang="en-US" sz="2400" dirty="0">
                <a:solidFill>
                  <a:srgbClr val="F14621"/>
                </a:solidFill>
              </a:rPr>
              <a:t> Generation</a:t>
            </a:r>
          </a:p>
          <a:p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D8C0D49-0BA4-4F28-A415-8EE75187F268}"/>
              </a:ext>
            </a:extLst>
          </p:cNvPr>
          <p:cNvSpPr/>
          <p:nvPr/>
        </p:nvSpPr>
        <p:spPr>
          <a:xfrm>
            <a:off x="5046134" y="4373032"/>
            <a:ext cx="1329267" cy="283634"/>
          </a:xfrm>
          <a:prstGeom prst="leftArrow">
            <a:avLst/>
          </a:prstGeom>
          <a:solidFill>
            <a:srgbClr val="F14621"/>
          </a:solidFill>
          <a:ln>
            <a:solidFill>
              <a:srgbClr val="F14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FD28C-4FC5-4AFD-AA73-3D73FF3E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6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FD57-33FE-45AB-8757-6CAFDF39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4980"/>
            <a:ext cx="9601200" cy="1485900"/>
          </a:xfrm>
        </p:spPr>
        <p:txBody>
          <a:bodyPr/>
          <a:lstStyle/>
          <a:p>
            <a:r>
              <a:rPr lang="en-US" dirty="0"/>
              <a:t>Orthophoto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869A9-2DC3-4A2C-BA43-A3E474C6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350678" y="266976"/>
            <a:ext cx="5344227" cy="720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30125-5645-4B38-A7A6-0249B23F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76C4E-FF3E-4DF9-B613-F463CA07D0D8}"/>
              </a:ext>
            </a:extLst>
          </p:cNvPr>
          <p:cNvSpPr txBox="1"/>
          <p:nvPr/>
        </p:nvSpPr>
        <p:spPr>
          <a:xfrm>
            <a:off x="893115" y="6453386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1995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81DD-F69A-4AC1-96DB-EAB277E3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7B069-3943-4F4A-87C5-AAEB54A91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C33CE-15A3-453C-AF59-4D77D939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Drone with a standard (RGB)</a:t>
            </a:r>
            <a:br>
              <a:rPr lang="en-US" dirty="0"/>
            </a:br>
            <a:r>
              <a:rPr lang="en-US" dirty="0"/>
              <a:t>camera</a:t>
            </a:r>
          </a:p>
          <a:p>
            <a:r>
              <a:rPr lang="en-US" dirty="0"/>
              <a:t>Capture weekly images of </a:t>
            </a:r>
            <a:br>
              <a:rPr lang="en-US" dirty="0"/>
            </a:br>
            <a:r>
              <a:rPr lang="en-US" dirty="0"/>
              <a:t>construction site</a:t>
            </a:r>
          </a:p>
          <a:p>
            <a:r>
              <a:rPr lang="en-US" dirty="0"/>
              <a:t>Use ODM to generate </a:t>
            </a:r>
            <a:br>
              <a:rPr lang="en-US" dirty="0"/>
            </a:br>
            <a:r>
              <a:rPr lang="en-US" dirty="0"/>
              <a:t>orthophoto, 3D model</a:t>
            </a:r>
          </a:p>
          <a:p>
            <a:r>
              <a:rPr lang="en-US" dirty="0"/>
              <a:t>Use ODM linear, area, and volume measurements </a:t>
            </a:r>
          </a:p>
          <a:p>
            <a:r>
              <a:rPr lang="en-US" dirty="0"/>
              <a:t>Monitor as-built progress against plans</a:t>
            </a:r>
          </a:p>
          <a:p>
            <a:r>
              <a:rPr lang="en-US" dirty="0"/>
              <a:t>Updates to owners and other stakeholders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0BA8-2C4A-471A-BF23-3EA1E91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1BC32-04CA-4374-BD5D-1355C09C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09" y="263879"/>
            <a:ext cx="6701154" cy="3850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49FDCC-E1EC-4296-8F0D-99CE64B13852}"/>
              </a:ext>
            </a:extLst>
          </p:cNvPr>
          <p:cNvSpPr txBox="1"/>
          <p:nvPr/>
        </p:nvSpPr>
        <p:spPr>
          <a:xfrm>
            <a:off x="799982" y="6463639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Stephen Mather</a:t>
            </a:r>
          </a:p>
        </p:txBody>
      </p:sp>
    </p:spTree>
    <p:extLst>
      <p:ext uri="{BB962C8B-B14F-4D97-AF65-F5344CB8AC3E}">
        <p14:creationId xmlns:p14="http://schemas.microsoft.com/office/powerpoint/2010/main" val="301247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Drone with multispectral camera</a:t>
            </a:r>
          </a:p>
          <a:p>
            <a:r>
              <a:rPr lang="en-US" dirty="0"/>
              <a:t>Capture biweekly images of a large field</a:t>
            </a:r>
          </a:p>
          <a:p>
            <a:r>
              <a:rPr lang="en-US" dirty="0"/>
              <a:t>Use ODM plant health algorithms</a:t>
            </a:r>
          </a:p>
          <a:p>
            <a:r>
              <a:rPr lang="en-US" dirty="0"/>
              <a:t>Visually monitor crop health</a:t>
            </a:r>
          </a:p>
          <a:p>
            <a:r>
              <a:rPr lang="en-US" dirty="0"/>
              <a:t>Highlight areas of plant stress, </a:t>
            </a:r>
            <a:br>
              <a:rPr lang="en-US" dirty="0"/>
            </a:br>
            <a:r>
              <a:rPr lang="en-US" dirty="0"/>
              <a:t>for focused attention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0BA8-2C4A-471A-BF23-3EA1E91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6B5A4-BE7D-46FA-825C-212BDC91D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7" y="137583"/>
            <a:ext cx="5640916" cy="4239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2E8563C-6A49-4D19-B3DD-118D832B2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82" y="3151187"/>
            <a:ext cx="5108618" cy="3504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79176-C006-4E32-B76B-8FF472064D41}"/>
              </a:ext>
            </a:extLst>
          </p:cNvPr>
          <p:cNvSpPr txBox="1"/>
          <p:nvPr/>
        </p:nvSpPr>
        <p:spPr>
          <a:xfrm>
            <a:off x="799982" y="6463639"/>
            <a:ext cx="2861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community.opendronemap.org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6455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2B1A-2260-4BAB-9D8F-024DE29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5B10B-DF60-4E24-B58C-9535E311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Drone with standard camera</a:t>
            </a:r>
          </a:p>
          <a:p>
            <a:r>
              <a:rPr lang="en-US" dirty="0"/>
              <a:t>Quickly map a levee breach / flood area</a:t>
            </a:r>
          </a:p>
          <a:p>
            <a:r>
              <a:rPr lang="en-US" dirty="0"/>
              <a:t>Identify and quantify damage areas</a:t>
            </a:r>
          </a:p>
          <a:p>
            <a:r>
              <a:rPr lang="en-US" dirty="0"/>
              <a:t>Prioritize resources, work</a:t>
            </a:r>
          </a:p>
          <a:p>
            <a:r>
              <a:rPr lang="en-US" dirty="0"/>
              <a:t>Measure volume of fill material needed</a:t>
            </a:r>
          </a:p>
          <a:p>
            <a:r>
              <a:rPr lang="en-US" dirty="0"/>
              <a:t>Repeat flights to monitor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C02D-CC92-4C5A-B920-54C1A3CE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358F4-0A04-4FD6-AE15-21033023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8" y="1463584"/>
            <a:ext cx="5140573" cy="430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50257A-6E9E-4420-84E6-8401DF7F77CE}"/>
              </a:ext>
            </a:extLst>
          </p:cNvPr>
          <p:cNvSpPr txBox="1"/>
          <p:nvPr/>
        </p:nvSpPr>
        <p:spPr>
          <a:xfrm>
            <a:off x="799982" y="6463639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245333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5B7E-58AF-486A-9CE9-5FE5B1F1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Coastal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C814-9468-483B-80C4-4883D616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Drone with standard camera</a:t>
            </a:r>
          </a:p>
          <a:p>
            <a:r>
              <a:rPr lang="en-US" dirty="0"/>
              <a:t>Capture photos of a section of coastline</a:t>
            </a:r>
          </a:p>
          <a:p>
            <a:r>
              <a:rPr lang="en-US" dirty="0"/>
              <a:t>Use ODM to generate a 3D model</a:t>
            </a:r>
          </a:p>
          <a:p>
            <a:r>
              <a:rPr lang="en-US" dirty="0"/>
              <a:t>Repeat every 3 months</a:t>
            </a:r>
          </a:p>
          <a:p>
            <a:r>
              <a:rPr lang="en-US" dirty="0"/>
              <a:t>Export 3D models</a:t>
            </a:r>
          </a:p>
          <a:p>
            <a:r>
              <a:rPr lang="en-US" dirty="0"/>
              <a:t>Use another tool (e.g., </a:t>
            </a:r>
            <a:r>
              <a:rPr lang="en-US" dirty="0" err="1"/>
              <a:t>CloudCompare</a:t>
            </a:r>
            <a:r>
              <a:rPr lang="en-US" dirty="0"/>
              <a:t>) to </a:t>
            </a:r>
            <a:br>
              <a:rPr lang="en-US" dirty="0"/>
            </a:br>
            <a:r>
              <a:rPr lang="en-US" dirty="0"/>
              <a:t>assess change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0CA50-4144-43AC-BFBA-EB89701C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61885-C00A-47E6-8C13-892DE922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52" y="685800"/>
            <a:ext cx="5752030" cy="3235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79F21-4758-4BDA-96E3-13C6CC4E57E2}"/>
              </a:ext>
            </a:extLst>
          </p:cNvPr>
          <p:cNvSpPr txBox="1"/>
          <p:nvPr/>
        </p:nvSpPr>
        <p:spPr>
          <a:xfrm>
            <a:off x="799982" y="6463639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Stephen Mather</a:t>
            </a:r>
          </a:p>
        </p:txBody>
      </p:sp>
    </p:spTree>
    <p:extLst>
      <p:ext uri="{BB962C8B-B14F-4D97-AF65-F5344CB8AC3E}">
        <p14:creationId xmlns:p14="http://schemas.microsoft.com/office/powerpoint/2010/main" val="281120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520A-E29F-491A-A43F-2EC84399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4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(+ Docker)</a:t>
            </a:r>
          </a:p>
          <a:p>
            <a:r>
              <a:rPr lang="en-US" dirty="0"/>
              <a:t>Ubuntu Linux (native, or Docker)</a:t>
            </a:r>
          </a:p>
          <a:p>
            <a:r>
              <a:rPr lang="en-US" dirty="0"/>
              <a:t>MacOS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6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ODM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WebODM</a:t>
            </a:r>
            <a:r>
              <a:rPr lang="en-US" dirty="0"/>
              <a:t> – most common</a:t>
            </a:r>
          </a:p>
          <a:p>
            <a:pPr lvl="1"/>
            <a:r>
              <a:rPr lang="en-US" dirty="0"/>
              <a:t>Manual (free)</a:t>
            </a:r>
          </a:p>
          <a:p>
            <a:pPr lvl="1"/>
            <a:r>
              <a:rPr lang="en-US" dirty="0"/>
              <a:t>Installer ($)</a:t>
            </a:r>
          </a:p>
          <a:p>
            <a:r>
              <a:rPr lang="en-US" dirty="0" err="1"/>
              <a:t>WebODM</a:t>
            </a:r>
            <a:r>
              <a:rPr lang="en-US" dirty="0"/>
              <a:t> Lightning – easiest </a:t>
            </a:r>
          </a:p>
          <a:p>
            <a:pPr lvl="1"/>
            <a:r>
              <a:rPr lang="en-US" dirty="0"/>
              <a:t>Process on Lightning servers ($)</a:t>
            </a:r>
          </a:p>
          <a:p>
            <a:r>
              <a:rPr lang="en-US" dirty="0"/>
              <a:t>Command Line ODM</a:t>
            </a:r>
          </a:p>
          <a:p>
            <a:r>
              <a:rPr lang="en-US" dirty="0"/>
              <a:t>API (</a:t>
            </a:r>
            <a:r>
              <a:rPr lang="en-US" dirty="0" err="1"/>
              <a:t>NodeODM</a:t>
            </a:r>
            <a:r>
              <a:rPr lang="en-US" dirty="0"/>
              <a:t>)</a:t>
            </a:r>
          </a:p>
          <a:p>
            <a:r>
              <a:rPr lang="en-US" dirty="0" err="1"/>
              <a:t>LiveODM</a:t>
            </a:r>
            <a:r>
              <a:rPr lang="en-US" dirty="0"/>
              <a:t> (USB or DVD) ($)</a:t>
            </a:r>
          </a:p>
          <a:p>
            <a:r>
              <a:rPr lang="en-US" dirty="0"/>
              <a:t>Portable OpenStreetMap (POSM)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CD2EC-FEE5-4E0A-8A7A-3B17A639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24" y="2380711"/>
            <a:ext cx="5195460" cy="251302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2FAEC01-6D23-4E1E-B45A-76DA28A08000}"/>
              </a:ext>
            </a:extLst>
          </p:cNvPr>
          <p:cNvSpPr/>
          <p:nvPr/>
        </p:nvSpPr>
        <p:spPr>
          <a:xfrm>
            <a:off x="838200" y="3429000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D3D10-D08F-48D7-A5A2-E46D5FD79FFC}"/>
              </a:ext>
            </a:extLst>
          </p:cNvPr>
          <p:cNvSpPr txBox="1"/>
          <p:nvPr/>
        </p:nvSpPr>
        <p:spPr>
          <a:xfrm>
            <a:off x="838200" y="6378694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Diagram: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3353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ED7592-6AE0-4549-A3C1-7525B7FE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18B6A-1779-41A4-ACCD-F8E61510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5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38DA7-6F7C-448F-8A53-3AA81B06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33" y="219625"/>
            <a:ext cx="7746109" cy="5653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BE95BA-E238-417E-B742-EE1033038403}"/>
              </a:ext>
            </a:extLst>
          </p:cNvPr>
          <p:cNvSpPr/>
          <p:nvPr/>
        </p:nvSpPr>
        <p:spPr>
          <a:xfrm rot="20076565">
            <a:off x="5389838" y="150472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1F0062-5ACC-4FF7-8F91-0E617D404019}"/>
              </a:ext>
            </a:extLst>
          </p:cNvPr>
          <p:cNvSpPr/>
          <p:nvPr/>
        </p:nvSpPr>
        <p:spPr>
          <a:xfrm rot="9086567">
            <a:off x="7461601" y="150472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87D9D7-F25E-496D-A95C-C2ECCC6E02A8}"/>
              </a:ext>
            </a:extLst>
          </p:cNvPr>
          <p:cNvSpPr/>
          <p:nvPr/>
        </p:nvSpPr>
        <p:spPr>
          <a:xfrm rot="20012803">
            <a:off x="7940814" y="2080316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D11C09-B99F-4F94-80BD-4CB45FA47D14}"/>
              </a:ext>
            </a:extLst>
          </p:cNvPr>
          <p:cNvSpPr/>
          <p:nvPr/>
        </p:nvSpPr>
        <p:spPr>
          <a:xfrm rot="20076565">
            <a:off x="8583217" y="2086709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791E89-FFB8-4682-AAA8-B8B7B57F6C8F}"/>
              </a:ext>
            </a:extLst>
          </p:cNvPr>
          <p:cNvSpPr/>
          <p:nvPr/>
        </p:nvSpPr>
        <p:spPr>
          <a:xfrm rot="20076565">
            <a:off x="9269776" y="2073926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F77DE7C-1DB6-49BD-8B70-BB1F70F1EC61}"/>
              </a:ext>
            </a:extLst>
          </p:cNvPr>
          <p:cNvSpPr/>
          <p:nvPr/>
        </p:nvSpPr>
        <p:spPr>
          <a:xfrm>
            <a:off x="5411023" y="2656902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D4B69-FCD6-4254-A498-5BCEC4D0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40" y="685800"/>
            <a:ext cx="6548606" cy="469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8D283-82EA-40F6-A122-3D4C247E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3" y="1657605"/>
            <a:ext cx="6721360" cy="4795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477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GCP (optional)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F1B06-E17F-4517-9D48-D321B81C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 interface, or</a:t>
            </a:r>
          </a:p>
          <a:p>
            <a:r>
              <a:rPr lang="en-US" dirty="0"/>
              <a:t>GCP Editor Pro (external)</a:t>
            </a:r>
          </a:p>
          <a:p>
            <a:r>
              <a:rPr lang="en-US" dirty="0"/>
              <a:t>Include gcp_list.txt with images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i="1" dirty="0">
                <a:solidFill>
                  <a:srgbClr val="00B0F0"/>
                </a:solidFill>
              </a:rPr>
              <a:t>See https://docs.opendronemap.org/gcp.html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E27D-E472-4507-B11A-2A955D137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72" y="1708481"/>
            <a:ext cx="6045710" cy="35814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70980F-7FC4-4AA9-B052-6FA65F3F9086}"/>
              </a:ext>
            </a:extLst>
          </p:cNvPr>
          <p:cNvSpPr/>
          <p:nvPr/>
        </p:nvSpPr>
        <p:spPr>
          <a:xfrm rot="8231819">
            <a:off x="6153998" y="2178580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35E29-4494-423C-91CE-995D3B05A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42" y="5688304"/>
            <a:ext cx="3673158" cy="586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9D805-90B3-4451-9E4F-BCD32C8DAE6C}"/>
              </a:ext>
            </a:extLst>
          </p:cNvPr>
          <p:cNvSpPr txBox="1"/>
          <p:nvPr/>
        </p:nvSpPr>
        <p:spPr>
          <a:xfrm>
            <a:off x="3073400" y="5365982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gcp_list.txt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A7FD09-F44D-4CB8-B0BE-70085BBA3259}"/>
              </a:ext>
            </a:extLst>
          </p:cNvPr>
          <p:cNvSpPr/>
          <p:nvPr/>
        </p:nvSpPr>
        <p:spPr>
          <a:xfrm rot="8231819">
            <a:off x="5976848" y="5251781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9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6B526-6ED5-461D-8933-24F8A962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4541"/>
            <a:ext cx="7171041" cy="3215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1240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C17-E795-440D-A9E2-CF2F4AA1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68F0C-B761-4B86-8B94-654933A0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8F017-7D94-45DD-A1B6-F4ABE2CC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0587"/>
            <a:ext cx="7216765" cy="389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094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B549-720B-42B8-84D0-4DB36BDF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0" y="586493"/>
            <a:ext cx="7933107" cy="5685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FD08F6A-8FE1-49DA-8404-9E5B3BB0B2B6}"/>
              </a:ext>
            </a:extLst>
          </p:cNvPr>
          <p:cNvSpPr/>
          <p:nvPr/>
        </p:nvSpPr>
        <p:spPr>
          <a:xfrm rot="19188266">
            <a:off x="8440947" y="3276598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2A4CC9-1F5B-42B5-B3AC-0A37C1A98FA7}"/>
              </a:ext>
            </a:extLst>
          </p:cNvPr>
          <p:cNvSpPr/>
          <p:nvPr/>
        </p:nvSpPr>
        <p:spPr>
          <a:xfrm rot="19188266">
            <a:off x="5808135" y="4284131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9188266">
            <a:off x="7132673" y="428413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525322-9063-43E0-A3E3-6DE17A52D715}"/>
              </a:ext>
            </a:extLst>
          </p:cNvPr>
          <p:cNvSpPr/>
          <p:nvPr/>
        </p:nvSpPr>
        <p:spPr>
          <a:xfrm rot="19188266">
            <a:off x="7865687" y="4284134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Split/Merge for Large Datasets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29C8A3-C98B-4B89-95E9-689386D0B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48" y="1825200"/>
            <a:ext cx="7466434" cy="3610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A678B-0D96-48B3-9AB0-0F3077198206}"/>
              </a:ext>
            </a:extLst>
          </p:cNvPr>
          <p:cNvSpPr txBox="1"/>
          <p:nvPr/>
        </p:nvSpPr>
        <p:spPr>
          <a:xfrm>
            <a:off x="893115" y="645338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Diagram: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49481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with ODM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(Part A - Start Processing)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0B2B-E1C1-42C4-AE42-B4285E8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2C6CA-FB52-4339-AE05-222EB64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2" y="2155789"/>
            <a:ext cx="2769534" cy="7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https://github.com/coreysnipes/drone_dataset_brighton_beach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A360-A5C9-421F-BD4A-52435CD1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F7F80-EE46-4F09-A665-0A17BE62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62" y="3059511"/>
            <a:ext cx="5886859" cy="3245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F658E-B17F-453C-87EE-EA2FC3CF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81" y="3059511"/>
            <a:ext cx="3773992" cy="3245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4BC970-A7AF-4947-B1C7-43FC5CBA35B4}"/>
              </a:ext>
            </a:extLst>
          </p:cNvPr>
          <p:cNvSpPr/>
          <p:nvPr/>
        </p:nvSpPr>
        <p:spPr>
          <a:xfrm>
            <a:off x="7141451" y="4275666"/>
            <a:ext cx="7874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52E7-F653-479F-BAEA-FF7E6E04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Unzip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66C8-7BD8-4519-8A60-50654F66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7002E-B2B4-43E9-9057-C813ECAF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49" y="2632869"/>
            <a:ext cx="6287045" cy="3703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9A1B3-ADFA-43E9-9DB2-8D462EAE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70" y="436154"/>
            <a:ext cx="2217612" cy="131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04D006F-944A-4993-8210-D0BBF95F468F}"/>
              </a:ext>
            </a:extLst>
          </p:cNvPr>
          <p:cNvSpPr/>
          <p:nvPr/>
        </p:nvSpPr>
        <p:spPr>
          <a:xfrm rot="7853564">
            <a:off x="6831186" y="1943100"/>
            <a:ext cx="167922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Software Engineer, Mosaic ATM</a:t>
            </a:r>
          </a:p>
          <a:p>
            <a:r>
              <a:rPr lang="en-US" dirty="0"/>
              <a:t>Board President, North Coast Drone Alliance</a:t>
            </a:r>
          </a:p>
          <a:p>
            <a:r>
              <a:rPr lang="en-US" dirty="0"/>
              <a:t>Drone industry participant ~5 years</a:t>
            </a:r>
          </a:p>
          <a:p>
            <a:r>
              <a:rPr lang="en-US" dirty="0"/>
              <a:t>Part 107 Remote Pilot (&lt;1 year)</a:t>
            </a:r>
          </a:p>
          <a:p>
            <a:r>
              <a:rPr lang="en-US" dirty="0"/>
              <a:t>Contributor in the </a:t>
            </a:r>
            <a:r>
              <a:rPr lang="en-US" dirty="0" err="1"/>
              <a:t>OpenDroneMap</a:t>
            </a:r>
            <a:r>
              <a:rPr lang="en-US" dirty="0"/>
              <a:t> ecosystem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CE51-BE4B-42FF-96DD-D1E3A3B8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35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F6D2-0609-4CAF-B651-14D6C03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WebODM</a:t>
            </a:r>
            <a:r>
              <a:rPr lang="en-US" dirty="0"/>
              <a:t> Lightning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33C1C-214D-497E-B584-169CE4DC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E0271-7E22-44B6-A552-A742D16F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00877"/>
            <a:ext cx="7442484" cy="4451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D3124-7BD2-4C8F-BF1C-06E7A7B6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858" y="3644635"/>
            <a:ext cx="5121084" cy="3086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156CB560-C7A2-4BDD-A598-D2861884544D}"/>
              </a:ext>
            </a:extLst>
          </p:cNvPr>
          <p:cNvSpPr/>
          <p:nvPr/>
        </p:nvSpPr>
        <p:spPr>
          <a:xfrm rot="5400000">
            <a:off x="5710766" y="5843790"/>
            <a:ext cx="922867" cy="787400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8926-75EB-4EE6-8E06-AF7D9674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02834"/>
            <a:ext cx="6548606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59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8D283-82EA-40F6-A122-3D4C247E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3" y="1657605"/>
            <a:ext cx="6721360" cy="4795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6399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25D45-A215-4832-9DF2-75094EF2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59" y="1460869"/>
            <a:ext cx="7407282" cy="3977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495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6B526-6ED5-461D-8933-24F8A962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84541"/>
            <a:ext cx="7171041" cy="3215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1693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77138-9860-4142-9DC0-FF7A5F2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95384"/>
            <a:ext cx="7071973" cy="2667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438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AC4F41-363C-4C51-B217-459065D8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66214"/>
            <a:ext cx="7117697" cy="274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D9223-B9D9-4C5F-A926-75715E59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31023-5E48-4887-881B-1AB3DB0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9FB74-C0B7-4506-AA14-F9568001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55" y="3262092"/>
            <a:ext cx="7186283" cy="2636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8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E8AB-E8C2-4AAA-BBDD-CDC5FF9B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67E04-6267-432C-A6E5-71DB8F0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7EF90-29A4-4FAA-9766-113380FD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88241"/>
            <a:ext cx="7430144" cy="232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021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C17-E795-440D-A9E2-CF2F4AA1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68F0C-B761-4B86-8B94-654933A0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8F017-7D94-45DD-A1B6-F4ABE2CC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0587"/>
            <a:ext cx="7216765" cy="389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5932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with ODM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(End of Part 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0B2B-E1C1-42C4-AE42-B4285E8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2C6CA-FB52-4339-AE05-222EB64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2" y="2155789"/>
            <a:ext cx="2769534" cy="7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5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FOSS is popular in academic and research settings, but why?</a:t>
            </a:r>
          </a:p>
          <a:p>
            <a:r>
              <a:rPr lang="en-US" dirty="0"/>
              <a:t>Accessible to orgs and programs with limited budgets</a:t>
            </a:r>
          </a:p>
          <a:p>
            <a:pPr lvl="1"/>
            <a:r>
              <a:rPr lang="en-US" dirty="0"/>
              <a:t>Pix4D is $292-$350/</a:t>
            </a:r>
            <a:r>
              <a:rPr lang="en-US" dirty="0" err="1"/>
              <a:t>mo</a:t>
            </a:r>
            <a:r>
              <a:rPr lang="en-US" dirty="0"/>
              <a:t>  -OR-  $4,990 one-time</a:t>
            </a:r>
          </a:p>
          <a:p>
            <a:pPr lvl="1"/>
            <a:r>
              <a:rPr lang="en-US" b="1" dirty="0"/>
              <a:t>ODM is $0* (free forever)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But equally important:</a:t>
            </a:r>
          </a:p>
          <a:p>
            <a:r>
              <a:rPr lang="en-US" b="1" dirty="0"/>
              <a:t>Control</a:t>
            </a:r>
            <a:r>
              <a:rPr lang="en-US" dirty="0"/>
              <a:t> over your toolchain (change if you want)</a:t>
            </a:r>
          </a:p>
          <a:p>
            <a:r>
              <a:rPr lang="en-US" dirty="0"/>
              <a:t>Shoulders of giants: many contributors, </a:t>
            </a:r>
            <a:r>
              <a:rPr lang="en-US" b="1" dirty="0"/>
              <a:t>collective wisdom</a:t>
            </a:r>
          </a:p>
          <a:p>
            <a:r>
              <a:rPr lang="en-US" b="1" dirty="0"/>
              <a:t>Transparency</a:t>
            </a:r>
            <a:r>
              <a:rPr lang="en-US" dirty="0"/>
              <a:t> leads to greater</a:t>
            </a:r>
          </a:p>
          <a:p>
            <a:pPr lvl="1"/>
            <a:r>
              <a:rPr lang="en-US" b="1" dirty="0"/>
              <a:t>Quality</a:t>
            </a:r>
          </a:p>
          <a:p>
            <a:pPr lvl="1"/>
            <a:r>
              <a:rPr lang="en-US" b="1" dirty="0"/>
              <a:t>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EDDCF-1DCF-481D-9234-BE85E0BC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33885-70E7-4C63-8EAF-7D61BEEC2672}"/>
              </a:ext>
            </a:extLst>
          </p:cNvPr>
          <p:cNvSpPr txBox="1"/>
          <p:nvPr/>
        </p:nvSpPr>
        <p:spPr>
          <a:xfrm>
            <a:off x="7095067" y="6193320"/>
            <a:ext cx="3305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*You can pay for certain parts, but not required.</a:t>
            </a:r>
          </a:p>
        </p:txBody>
      </p:sp>
    </p:spTree>
    <p:extLst>
      <p:ext uri="{BB962C8B-B14F-4D97-AF65-F5344CB8AC3E}">
        <p14:creationId xmlns:p14="http://schemas.microsoft.com/office/powerpoint/2010/main" val="36800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BE322-04E8-4BFC-BB3F-762585D11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F1F6-9E3F-4BC6-8656-A412FE09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9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Ortho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B549-720B-42B8-84D0-4DB36BDF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0" y="586493"/>
            <a:ext cx="7933107" cy="568501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9188266">
            <a:off x="7132673" y="428413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Orthophoto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3200400" cy="3581400"/>
          </a:xfrm>
        </p:spPr>
        <p:txBody>
          <a:bodyPr>
            <a:normAutofit/>
          </a:bodyPr>
          <a:lstStyle/>
          <a:p>
            <a:r>
              <a:rPr lang="en-US" dirty="0"/>
              <a:t>Overlay on Google Map, OpenStreetMap,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Measurements (linear, area, volume)</a:t>
            </a:r>
          </a:p>
          <a:p>
            <a:r>
              <a:rPr lang="en-US" dirty="0"/>
              <a:t>Contour 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31FE4-8A09-4F14-984F-C62E3607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67" y="1428750"/>
            <a:ext cx="7369491" cy="4457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B3F41-971F-4B09-BE81-3E12184E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46" y="361793"/>
            <a:ext cx="3635055" cy="3619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9FA40-874E-4A29-8EEA-8CBA5362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346" y="361793"/>
            <a:ext cx="5890770" cy="3863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835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6D989-2E36-4B33-B6FD-366867C7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73" y="1038796"/>
            <a:ext cx="6922727" cy="515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AB453-4386-4E91-8414-388EBC4A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Health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9DB1-12C2-4B73-9836-8AEBD355B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152122" cy="3581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Images from multi-spectral cameras (</a:t>
            </a:r>
            <a:r>
              <a:rPr lang="en-US" dirty="0" err="1"/>
              <a:t>Micasense</a:t>
            </a:r>
            <a:r>
              <a:rPr lang="en-US" dirty="0"/>
              <a:t>, </a:t>
            </a:r>
            <a:r>
              <a:rPr lang="en-US" dirty="0" err="1"/>
              <a:t>Sentera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Wavelengths beyond visible spectrum</a:t>
            </a:r>
          </a:p>
          <a:p>
            <a:r>
              <a:rPr lang="en-US" dirty="0"/>
              <a:t>Algorithms:</a:t>
            </a:r>
            <a:br>
              <a:rPr lang="en-US" dirty="0"/>
            </a:br>
            <a:r>
              <a:rPr lang="en-US" dirty="0"/>
              <a:t>NDVI, RDVI, GLI, SAVI, more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1CC17-76AA-472F-ABB8-0B6C1257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53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1B5C8E-413E-42BC-91EA-BB6C677EC848}"/>
              </a:ext>
            </a:extLst>
          </p:cNvPr>
          <p:cNvSpPr/>
          <p:nvPr/>
        </p:nvSpPr>
        <p:spPr>
          <a:xfrm rot="3121498">
            <a:off x="8674893" y="432219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87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7B5798-4D1C-4543-94B5-9CA80958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67" y="1025675"/>
            <a:ext cx="7001933" cy="52160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Surface Model (DSM)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508310" cy="3581400"/>
          </a:xfrm>
        </p:spPr>
        <p:txBody>
          <a:bodyPr>
            <a:normAutofit/>
          </a:bodyPr>
          <a:lstStyle/>
          <a:p>
            <a:r>
              <a:rPr lang="en-US" dirty="0"/>
              <a:t>Highlights surface altitude</a:t>
            </a:r>
          </a:p>
          <a:p>
            <a:r>
              <a:rPr lang="en-US" dirty="0"/>
              <a:t>Adjustable color ramps</a:t>
            </a:r>
          </a:p>
          <a:p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54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86530-679D-4A66-92D9-AD4F4066067A}"/>
              </a:ext>
            </a:extLst>
          </p:cNvPr>
          <p:cNvSpPr/>
          <p:nvPr/>
        </p:nvSpPr>
        <p:spPr>
          <a:xfrm rot="3121498">
            <a:off x="9416994" y="419099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4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F4E6A-EFFD-4289-B14B-88F3A5ED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90" y="1063110"/>
            <a:ext cx="6164710" cy="45333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Terrain Model (DTM)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58046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“The DSM without the trees”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point classification to remove objects from the surface model</a:t>
            </a:r>
          </a:p>
          <a:p>
            <a:r>
              <a:rPr lang="en-US" dirty="0"/>
              <a:t>Ground (terrain) profile</a:t>
            </a:r>
          </a:p>
          <a:p>
            <a:r>
              <a:rPr lang="en-US" dirty="0"/>
              <a:t>Contour lines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55</a:t>
            </a:fld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D21657-84A9-4F22-9B82-F237347AF7AE}"/>
              </a:ext>
            </a:extLst>
          </p:cNvPr>
          <p:cNvSpPr/>
          <p:nvPr/>
        </p:nvSpPr>
        <p:spPr>
          <a:xfrm rot="3121498">
            <a:off x="10723743" y="533400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49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Terrain Model (DTM)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8F10E-EF4B-4B78-B5E1-414406B2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421" y="1965595"/>
            <a:ext cx="4930567" cy="4206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B400F-9B01-4496-9A73-3020B8D4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63659"/>
            <a:ext cx="4510202" cy="4208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F5FA1-8DA1-4C19-9BEA-5FFCC4A78A47}"/>
              </a:ext>
            </a:extLst>
          </p:cNvPr>
          <p:cNvSpPr txBox="1"/>
          <p:nvPr/>
        </p:nvSpPr>
        <p:spPr>
          <a:xfrm>
            <a:off x="8797302" y="1594327"/>
            <a:ext cx="62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34471-2D76-49F7-ADF8-FF41C25CEA41}"/>
              </a:ext>
            </a:extLst>
          </p:cNvPr>
          <p:cNvSpPr txBox="1"/>
          <p:nvPr/>
        </p:nvSpPr>
        <p:spPr>
          <a:xfrm>
            <a:off x="3073837" y="15943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D9D228-A5DB-424C-B8C9-4D5A4B65DB43}"/>
              </a:ext>
            </a:extLst>
          </p:cNvPr>
          <p:cNvSpPr/>
          <p:nvPr/>
        </p:nvSpPr>
        <p:spPr>
          <a:xfrm>
            <a:off x="6011769" y="3940929"/>
            <a:ext cx="38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CE8F5-430B-45BD-B371-6A9F8F9255A4}"/>
              </a:ext>
            </a:extLst>
          </p:cNvPr>
          <p:cNvSpPr txBox="1"/>
          <p:nvPr/>
        </p:nvSpPr>
        <p:spPr>
          <a:xfrm>
            <a:off x="893115" y="6453386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Images: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1623266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B549-720B-42B8-84D0-4DB36BDF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0" y="586493"/>
            <a:ext cx="7933107" cy="568501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9188266">
            <a:off x="7996273" y="4275666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19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26F1-FD3D-4E94-893A-7CBE741C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303037" cy="1485900"/>
          </a:xfrm>
        </p:spPr>
        <p:txBody>
          <a:bodyPr/>
          <a:lstStyle/>
          <a:p>
            <a:r>
              <a:rPr lang="en-US" dirty="0"/>
              <a:t>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AEA1-9F7E-49D9-B932-4C70BBF5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points</a:t>
            </a:r>
          </a:p>
          <a:p>
            <a:r>
              <a:rPr lang="en-US" dirty="0"/>
              <a:t>X, Y,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7D1E2-D5F8-483B-BB1D-532C312D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24964-49B9-41CB-99C5-79A729B0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40" y="1871692"/>
            <a:ext cx="7854554" cy="4410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sign, covered, old&#10;&#10;Description automatically generated">
            <a:extLst>
              <a:ext uri="{FF2B5EF4-FFF2-40B4-BE49-F238E27FC236}">
                <a16:creationId xmlns:a16="http://schemas.microsoft.com/office/drawing/2014/main" id="{6DCD8880-197D-4D12-9D53-8DD912DA5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12" y="249910"/>
            <a:ext cx="7550281" cy="5339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664923-29DC-42DE-9A7F-D326DEB6CD8D}"/>
              </a:ext>
            </a:extLst>
          </p:cNvPr>
          <p:cNvSpPr txBox="1"/>
          <p:nvPr/>
        </p:nvSpPr>
        <p:spPr>
          <a:xfrm>
            <a:off x="893115" y="6453386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2670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0F11A61-AFA4-4EA0-B0DA-F8FCA194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18" y="1436916"/>
            <a:ext cx="7854554" cy="4410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3918857" cy="1485900"/>
          </a:xfrm>
        </p:spPr>
        <p:txBody>
          <a:bodyPr/>
          <a:lstStyle/>
          <a:p>
            <a:r>
              <a:rPr lang="en-US" dirty="0"/>
              <a:t>Textured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836506" cy="3581400"/>
          </a:xfrm>
        </p:spPr>
        <p:txBody>
          <a:bodyPr>
            <a:normAutofit/>
          </a:bodyPr>
          <a:lstStyle/>
          <a:p>
            <a:r>
              <a:rPr lang="en-US" dirty="0"/>
              <a:t>Identify surface</a:t>
            </a:r>
            <a:br>
              <a:rPr lang="en-US" dirty="0"/>
            </a:br>
            <a:r>
              <a:rPr lang="en-US" dirty="0"/>
              <a:t>triangles</a:t>
            </a:r>
          </a:p>
          <a:p>
            <a:r>
              <a:rPr lang="en-US" dirty="0"/>
              <a:t>Point Cloud -&gt; </a:t>
            </a:r>
            <a:br>
              <a:rPr lang="en-US" dirty="0"/>
            </a:br>
            <a:r>
              <a:rPr lang="en-US" dirty="0"/>
              <a:t>Surface Mesh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61A4F-BC70-46EA-97F0-694B5BEB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77" y="1819984"/>
            <a:ext cx="7988825" cy="4513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81B2BA-076F-4B6B-81E9-C07BB85C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823" y="1561540"/>
            <a:ext cx="8334894" cy="489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F4237-92D1-474A-A392-45173ACBBEC3}"/>
              </a:ext>
            </a:extLst>
          </p:cNvPr>
          <p:cNvSpPr txBox="1"/>
          <p:nvPr/>
        </p:nvSpPr>
        <p:spPr>
          <a:xfrm>
            <a:off x="893115" y="6453386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5534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of 2013 - Began as a joke on </a:t>
            </a:r>
            <a:r>
              <a:rPr lang="en-US" dirty="0" err="1"/>
              <a:t>Geohipster</a:t>
            </a:r>
            <a:r>
              <a:rPr lang="en-US" dirty="0"/>
              <a:t> </a:t>
            </a:r>
          </a:p>
          <a:p>
            <a:r>
              <a:rPr lang="en-US" dirty="0"/>
              <a:t>End of 2014 - Funded, organized FOSS project with multiple contributors </a:t>
            </a:r>
          </a:p>
          <a:p>
            <a:r>
              <a:rPr lang="en-US" dirty="0"/>
              <a:t>2015-2018 - Quietly expanded and refined tools and workflow</a:t>
            </a:r>
          </a:p>
          <a:p>
            <a:r>
              <a:rPr lang="en-US" dirty="0"/>
              <a:t>2018-2020 - Significant UI/ feature improvements, wider adoption</a:t>
            </a:r>
          </a:p>
          <a:p>
            <a:r>
              <a:rPr lang="en-US" dirty="0"/>
              <a:t>Today - Active community of international users, contributors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43B9-A63A-4F58-805D-344E9ED0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BB1AF-6E74-4403-BCB2-5C5A7232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87" y="1570127"/>
            <a:ext cx="7988825" cy="4513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Measurements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Linear</a:t>
            </a:r>
          </a:p>
          <a:p>
            <a:r>
              <a:rPr lang="en-US" dirty="0">
                <a:solidFill>
                  <a:schemeClr val="tx1"/>
                </a:solidFill>
              </a:rPr>
              <a:t>Area</a:t>
            </a:r>
          </a:p>
          <a:p>
            <a:r>
              <a:rPr lang="en-US" dirty="0">
                <a:solidFill>
                  <a:schemeClr val="tx1"/>
                </a:solidFill>
              </a:rPr>
              <a:t>Angle</a:t>
            </a:r>
          </a:p>
          <a:p>
            <a:r>
              <a:rPr lang="en-US" dirty="0">
                <a:solidFill>
                  <a:schemeClr val="tx1"/>
                </a:solidFill>
              </a:rPr>
              <a:t>Height</a:t>
            </a:r>
          </a:p>
          <a:p>
            <a:r>
              <a:rPr lang="en-US" dirty="0">
                <a:solidFill>
                  <a:schemeClr val="tx1"/>
                </a:solidFill>
              </a:rPr>
              <a:t>Height Profile</a:t>
            </a:r>
          </a:p>
          <a:p>
            <a:r>
              <a:rPr lang="en-US" dirty="0">
                <a:solidFill>
                  <a:schemeClr val="tx1"/>
                </a:solidFill>
              </a:rPr>
              <a:t>Volume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60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15098E-4519-44DC-9545-A3B3EC84333D}"/>
              </a:ext>
            </a:extLst>
          </p:cNvPr>
          <p:cNvCxnSpPr>
            <a:cxnSpLocks/>
          </p:cNvCxnSpPr>
          <p:nvPr/>
        </p:nvCxnSpPr>
        <p:spPr>
          <a:xfrm>
            <a:off x="7707086" y="3918857"/>
            <a:ext cx="1222310" cy="681135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5E43C-C06F-4D94-94BB-12E8DC8FDEA4}"/>
              </a:ext>
            </a:extLst>
          </p:cNvPr>
          <p:cNvSpPr/>
          <p:nvPr/>
        </p:nvSpPr>
        <p:spPr>
          <a:xfrm rot="1924359">
            <a:off x="7190902" y="4605530"/>
            <a:ext cx="1383896" cy="706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Orthophoto (</a:t>
            </a:r>
            <a:r>
              <a:rPr lang="en-US" dirty="0" err="1"/>
              <a:t>GeoTIFF</a:t>
            </a:r>
            <a:r>
              <a:rPr lang="en-US" dirty="0"/>
              <a:t> or Tiles)</a:t>
            </a:r>
          </a:p>
          <a:p>
            <a:r>
              <a:rPr lang="en-US" dirty="0"/>
              <a:t>Terrain Model / DTM (</a:t>
            </a:r>
            <a:r>
              <a:rPr lang="en-US" dirty="0" err="1"/>
              <a:t>GeoTIFF</a:t>
            </a:r>
            <a:r>
              <a:rPr lang="en-US" dirty="0"/>
              <a:t> or Tiles)</a:t>
            </a:r>
          </a:p>
          <a:p>
            <a:r>
              <a:rPr lang="en-US" dirty="0"/>
              <a:t>Surface Model / DSM (</a:t>
            </a:r>
            <a:r>
              <a:rPr lang="en-US" dirty="0" err="1"/>
              <a:t>GeoTIFF</a:t>
            </a:r>
            <a:r>
              <a:rPr lang="en-US" dirty="0"/>
              <a:t> or Tiles)</a:t>
            </a:r>
          </a:p>
          <a:p>
            <a:r>
              <a:rPr lang="en-US" dirty="0"/>
              <a:t>3D Point Cloud (.</a:t>
            </a:r>
            <a:r>
              <a:rPr lang="en-US" dirty="0" err="1"/>
              <a:t>laz</a:t>
            </a:r>
            <a:r>
              <a:rPr lang="en-US" dirty="0"/>
              <a:t>)</a:t>
            </a:r>
          </a:p>
          <a:p>
            <a:r>
              <a:rPr lang="en-US" dirty="0"/>
              <a:t>3D Textured Model (.obj)</a:t>
            </a:r>
          </a:p>
          <a:p>
            <a:r>
              <a:rPr lang="en-US" dirty="0"/>
              <a:t>Camera Parameters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4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73FD-FA2F-4EE4-8B78-01D3237F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CF9EF-F989-4981-8FC3-7050CC6E3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Comparable to commercial products</a:t>
            </a:r>
          </a:p>
          <a:p>
            <a:r>
              <a:rPr lang="en-US" dirty="0"/>
              <a:t>Commercial output quality </a:t>
            </a:r>
            <a:r>
              <a:rPr lang="en-US" u="sng" dirty="0"/>
              <a:t>can</a:t>
            </a:r>
            <a:r>
              <a:rPr lang="en-US" dirty="0"/>
              <a:t> be better with:</a:t>
            </a:r>
          </a:p>
          <a:p>
            <a:pPr lvl="1"/>
            <a:r>
              <a:rPr lang="en-US" dirty="0"/>
              <a:t>Default settings</a:t>
            </a:r>
          </a:p>
          <a:p>
            <a:pPr lvl="1"/>
            <a:r>
              <a:rPr lang="en-US" dirty="0"/>
              <a:t>Poor flight coverage</a:t>
            </a:r>
          </a:p>
          <a:p>
            <a:r>
              <a:rPr lang="en-US" dirty="0"/>
              <a:t>ODM produces comparable quality with: </a:t>
            </a:r>
          </a:p>
          <a:p>
            <a:pPr lvl="1"/>
            <a:r>
              <a:rPr lang="en-US" dirty="0"/>
              <a:t>Sometimes with default settings</a:t>
            </a:r>
          </a:p>
          <a:p>
            <a:pPr lvl="1"/>
            <a:r>
              <a:rPr lang="en-US" dirty="0"/>
              <a:t>Often with tuned settings</a:t>
            </a:r>
          </a:p>
          <a:p>
            <a:pPr lvl="1"/>
            <a:r>
              <a:rPr lang="en-US" dirty="0"/>
              <a:t>Good flight coverage (overlap, multiple POV)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F2C1-A8A2-42C7-B81D-68237C38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692A3-AD24-467D-9AAB-148740FC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62" y="378352"/>
            <a:ext cx="4283592" cy="3586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BD350-F79C-4E83-A415-9745AE129FC1}"/>
              </a:ext>
            </a:extLst>
          </p:cNvPr>
          <p:cNvSpPr/>
          <p:nvPr/>
        </p:nvSpPr>
        <p:spPr>
          <a:xfrm>
            <a:off x="7327064" y="4073374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https://opendronemap.github.io/UAVArena/</a:t>
            </a:r>
          </a:p>
        </p:txBody>
      </p:sp>
    </p:spTree>
    <p:extLst>
      <p:ext uri="{BB962C8B-B14F-4D97-AF65-F5344CB8AC3E}">
        <p14:creationId xmlns:p14="http://schemas.microsoft.com/office/powerpoint/2010/main" val="11801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533E-38CF-4A08-85C7-9A13677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D00E3-8A1B-41EF-8952-956FB5077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31A5-B724-4A80-A335-FA29A52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07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paths to get started with ODM.  </a:t>
            </a:r>
          </a:p>
          <a:p>
            <a:pPr lvl="1"/>
            <a:r>
              <a:rPr lang="en-US" dirty="0"/>
              <a:t>Where to start?</a:t>
            </a:r>
          </a:p>
          <a:p>
            <a:pPr lvl="1"/>
            <a:r>
              <a:rPr lang="en-US" dirty="0"/>
              <a:t>All require some work</a:t>
            </a:r>
          </a:p>
          <a:p>
            <a:r>
              <a:rPr lang="en-US" dirty="0"/>
              <a:t>Starting with a large dataset</a:t>
            </a:r>
          </a:p>
          <a:p>
            <a:r>
              <a:rPr lang="en-US" dirty="0"/>
              <a:t>System resources</a:t>
            </a:r>
          </a:p>
          <a:p>
            <a:pPr lvl="1"/>
            <a:r>
              <a:rPr lang="en-US" dirty="0"/>
              <a:t>Machine spec</a:t>
            </a:r>
          </a:p>
          <a:p>
            <a:pPr lvl="1"/>
            <a:r>
              <a:rPr lang="en-US" dirty="0"/>
              <a:t>Docker allocations</a:t>
            </a:r>
          </a:p>
          <a:p>
            <a:r>
              <a:rPr lang="en-US" dirty="0"/>
              <a:t>Processing is hung (or is it?)</a:t>
            </a:r>
          </a:p>
          <a:p>
            <a:r>
              <a:rPr lang="en-US" dirty="0"/>
              <a:t>Processing failed, but not sure why</a:t>
            </a:r>
          </a:p>
          <a:p>
            <a:r>
              <a:rPr lang="en-US" dirty="0"/>
              <a:t>Output quality vs. expectation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AC93-E2CC-43F2-A7EE-61CB5948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BE322-04E8-4BFC-BB3F-762585D11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CC59-7341-4215-A635-4C2E3DF1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39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Reporting statistics</a:t>
            </a:r>
          </a:p>
          <a:p>
            <a:r>
              <a:rPr lang="en-US" dirty="0"/>
              <a:t>GPU support</a:t>
            </a:r>
          </a:p>
          <a:p>
            <a:r>
              <a:rPr lang="en-US" dirty="0"/>
              <a:t>Processing speed improvements</a:t>
            </a:r>
          </a:p>
          <a:p>
            <a:r>
              <a:rPr lang="en-US" dirty="0"/>
              <a:t>Thermal images support</a:t>
            </a:r>
          </a:p>
          <a:p>
            <a:r>
              <a:rPr lang="en-US" dirty="0"/>
              <a:t>Supplemental images from ground- and 360-cameras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0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BE322-04E8-4BFC-BB3F-762585D11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CC59-7341-4215-A635-4C2E3DF1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4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ODM is a set of tools for 2D mapping and 3D modeling</a:t>
            </a:r>
          </a:p>
          <a:p>
            <a:r>
              <a:rPr lang="en-US" dirty="0"/>
              <a:t>ODM is Open Source, with benefits in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Control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Site assessment</a:t>
            </a:r>
          </a:p>
          <a:p>
            <a:pPr lvl="1"/>
            <a:r>
              <a:rPr lang="en-US" dirty="0"/>
              <a:t>Site monitoring</a:t>
            </a:r>
          </a:p>
          <a:p>
            <a:pPr lvl="1"/>
            <a:r>
              <a:rPr lang="en-US" dirty="0"/>
              <a:t>Disaster response</a:t>
            </a:r>
          </a:p>
          <a:p>
            <a:pPr lvl="1"/>
            <a:r>
              <a:rPr lang="en-US" dirty="0"/>
              <a:t>Construction, agriculture, mapping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3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Summary,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2D outputs</a:t>
            </a:r>
          </a:p>
          <a:p>
            <a:pPr lvl="1"/>
            <a:r>
              <a:rPr lang="en-US" dirty="0"/>
              <a:t>Orthophoto</a:t>
            </a:r>
          </a:p>
          <a:p>
            <a:pPr lvl="1"/>
            <a:r>
              <a:rPr lang="en-US" dirty="0"/>
              <a:t>Terrain/Surface Models</a:t>
            </a:r>
          </a:p>
          <a:p>
            <a:pPr lvl="1"/>
            <a:r>
              <a:rPr lang="en-US" dirty="0"/>
              <a:t>Plant Health</a:t>
            </a:r>
          </a:p>
          <a:p>
            <a:r>
              <a:rPr lang="en-US" dirty="0"/>
              <a:t>3D outputs</a:t>
            </a:r>
          </a:p>
          <a:p>
            <a:pPr lvl="1"/>
            <a:r>
              <a:rPr lang="en-US" dirty="0"/>
              <a:t>Point cloud</a:t>
            </a:r>
          </a:p>
          <a:p>
            <a:pPr lvl="1"/>
            <a:r>
              <a:rPr lang="en-US" dirty="0"/>
              <a:t>Textured mesh</a:t>
            </a:r>
          </a:p>
          <a:p>
            <a:r>
              <a:rPr lang="en-US" dirty="0"/>
              <a:t>Complex to start, can be fiddly to use</a:t>
            </a:r>
          </a:p>
          <a:p>
            <a:r>
              <a:rPr lang="en-US" dirty="0"/>
              <a:t>Output quality is comparable to commercial software</a:t>
            </a:r>
          </a:p>
          <a:p>
            <a:r>
              <a:rPr lang="en-US" dirty="0"/>
              <a:t>Community </a:t>
            </a:r>
            <a:r>
              <a:rPr lang="en-US"/>
              <a:t>has momentum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Humanitarian</a:t>
            </a:r>
          </a:p>
          <a:p>
            <a:r>
              <a:rPr lang="en-US" dirty="0"/>
              <a:t>Ecology, conservation</a:t>
            </a:r>
          </a:p>
          <a:p>
            <a:r>
              <a:rPr lang="en-US" dirty="0"/>
              <a:t>Research</a:t>
            </a:r>
          </a:p>
          <a:p>
            <a:r>
              <a:rPr lang="en-US" dirty="0"/>
              <a:t>Data for the public good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5BBF0-0EE4-483C-98C8-A849CF37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30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C3B2E-6BF0-4712-A4A4-4438DDA84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D759E-4766-40DB-9D1A-325E4825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42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038600" cy="1485900"/>
          </a:xfrm>
        </p:spPr>
        <p:txBody>
          <a:bodyPr/>
          <a:lstStyle/>
          <a:p>
            <a:r>
              <a:rPr lang="en-US" dirty="0"/>
              <a:t>ODM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https://docs.opendronemap.org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F3E91-7C0F-465A-A293-2DCD0612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67" y="227051"/>
            <a:ext cx="3485199" cy="4273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0180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038600" cy="1485900"/>
          </a:xfrm>
        </p:spPr>
        <p:txBody>
          <a:bodyPr/>
          <a:lstStyle/>
          <a:p>
            <a:r>
              <a:rPr lang="en-US" dirty="0"/>
              <a:t>ODM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https://odmbook.com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$30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7A4DA-3827-4651-BB35-1019AE51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33" y="239264"/>
            <a:ext cx="4607783" cy="5816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628E7-BDB9-47CB-ABCD-6DE1B8DCC2D7}"/>
              </a:ext>
            </a:extLst>
          </p:cNvPr>
          <p:cNvSpPr txBox="1"/>
          <p:nvPr/>
        </p:nvSpPr>
        <p:spPr>
          <a:xfrm>
            <a:off x="893115" y="6453386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odmbook.com</a:t>
            </a:r>
          </a:p>
        </p:txBody>
      </p:sp>
    </p:spTree>
    <p:extLst>
      <p:ext uri="{BB962C8B-B14F-4D97-AF65-F5344CB8AC3E}">
        <p14:creationId xmlns:p14="http://schemas.microsoft.com/office/powerpoint/2010/main" val="3903039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4038600" cy="1485900"/>
          </a:xfrm>
        </p:spPr>
        <p:txBody>
          <a:bodyPr/>
          <a:lstStyle/>
          <a:p>
            <a:r>
              <a:rPr lang="en-US" dirty="0"/>
              <a:t>UAV Arena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Compare Outputs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ODM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Pix4D</a:t>
            </a:r>
          </a:p>
          <a:p>
            <a:pPr lvl="1"/>
            <a:r>
              <a:rPr lang="en-US" sz="3200" dirty="0" err="1">
                <a:solidFill>
                  <a:srgbClr val="0070C0"/>
                </a:solidFill>
              </a:rPr>
              <a:t>DroneDeploy</a:t>
            </a:r>
            <a:endParaRPr lang="en-US" sz="3200" dirty="0">
              <a:solidFill>
                <a:srgbClr val="0070C0"/>
              </a:solidFill>
            </a:endParaRPr>
          </a:p>
          <a:p>
            <a:pPr lvl="1"/>
            <a:r>
              <a:rPr lang="en-US" sz="3200" dirty="0" err="1">
                <a:solidFill>
                  <a:srgbClr val="0070C0"/>
                </a:solidFill>
              </a:rPr>
              <a:t>Agisoft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Metashape</a:t>
            </a:r>
            <a:endParaRPr lang="en-US" sz="3200" dirty="0">
              <a:solidFill>
                <a:srgbClr val="0070C0"/>
              </a:solidFill>
            </a:endParaRPr>
          </a:p>
          <a:p>
            <a:pPr lvl="1"/>
            <a:r>
              <a:rPr lang="en-US" sz="3200" dirty="0" err="1">
                <a:solidFill>
                  <a:srgbClr val="0070C0"/>
                </a:solidFill>
              </a:rPr>
              <a:t>DroneMapper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sz="3200" dirty="0">
                <a:solidFill>
                  <a:srgbClr val="0070C0"/>
                </a:solidFill>
              </a:rPr>
              <a:t>https://opendronemap.github.io/UAVArena/</a:t>
            </a:r>
          </a:p>
          <a:p>
            <a:pPr lvl="1"/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9180D-5EA4-4F7F-B8BC-50DB32DC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147"/>
            <a:ext cx="5801583" cy="4857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0687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3" y="1730280"/>
            <a:ext cx="9601200" cy="5164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https://community.opendronemap.org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A123E-FD2F-41FE-9DC5-028CE563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61" y="2547314"/>
            <a:ext cx="5781316" cy="3718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BCD3F8-7D88-436E-BE38-A43E65FA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71" y="877452"/>
            <a:ext cx="4888495" cy="4444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086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1C5A-0505-4CBF-9D44-5B2C43DB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1B31A-9F63-4CBB-9070-FFE2A2F9A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Corey’s Contact Info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3BC68-11DF-4F14-A8AC-85088D074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3305207"/>
            <a:ext cx="5691673" cy="2562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@coreysnipes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corey@twomile.com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https://www.linkedin.com/in/coreysnipes/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C42CE9-E916-44E2-8E3C-ABD3D0AB8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0744" y="2349075"/>
            <a:ext cx="4443984" cy="823912"/>
          </a:xfrm>
        </p:spPr>
        <p:txBody>
          <a:bodyPr/>
          <a:lstStyle/>
          <a:p>
            <a:r>
              <a:rPr lang="en-US" u="sng" dirty="0"/>
              <a:t>Presentation Credits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9FBC8C-1900-4BE4-8729-BFCEE8C94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50744" y="3288716"/>
            <a:ext cx="4443984" cy="2562193"/>
          </a:xfrm>
        </p:spPr>
        <p:txBody>
          <a:bodyPr/>
          <a:lstStyle/>
          <a:p>
            <a:r>
              <a:rPr lang="en-US" dirty="0"/>
              <a:t>Stephen Mather</a:t>
            </a:r>
            <a:br>
              <a:rPr lang="en-US" dirty="0"/>
            </a:br>
            <a:r>
              <a:rPr lang="en-US" dirty="0"/>
              <a:t>ODM, Cleveland Metroparks</a:t>
            </a:r>
          </a:p>
          <a:p>
            <a:r>
              <a:rPr lang="en-US" dirty="0"/>
              <a:t>Piero </a:t>
            </a:r>
            <a:r>
              <a:rPr lang="en-US" dirty="0" err="1"/>
              <a:t>Toffanin</a:t>
            </a:r>
            <a:br>
              <a:rPr lang="en-US" dirty="0"/>
            </a:br>
            <a:r>
              <a:rPr lang="en-US" dirty="0"/>
              <a:t>ODM, UAV4GEO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8C4CC-CD22-4BDE-855F-3CFEB21C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7497A-D88A-4D4C-8541-529299390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20" y="451442"/>
            <a:ext cx="4067118" cy="1111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3ABA9-0938-4A35-8D99-BA3597C0D38B}"/>
              </a:ext>
            </a:extLst>
          </p:cNvPr>
          <p:cNvSpPr/>
          <p:nvPr/>
        </p:nvSpPr>
        <p:spPr>
          <a:xfrm>
            <a:off x="8040768" y="1229227"/>
            <a:ext cx="2798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https://opendronemap.org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286B4-C692-451E-9DFC-FC0907FBE569}"/>
              </a:ext>
            </a:extLst>
          </p:cNvPr>
          <p:cNvSpPr txBox="1"/>
          <p:nvPr/>
        </p:nvSpPr>
        <p:spPr>
          <a:xfrm>
            <a:off x="7298033" y="4853186"/>
            <a:ext cx="3701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Screenshots and interface images by </a:t>
            </a:r>
          </a:p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Corey Snipes, unless otherwise noted.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F26D2-FC4F-4895-9756-B97219E2C7BC}"/>
              </a:ext>
            </a:extLst>
          </p:cNvPr>
          <p:cNvCxnSpPr/>
          <p:nvPr/>
        </p:nvCxnSpPr>
        <p:spPr>
          <a:xfrm>
            <a:off x="1253067" y="2171700"/>
            <a:ext cx="1026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089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533E-38CF-4A08-85C7-9A13677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/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D00E3-8A1B-41EF-8952-956FB5077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(~15 minutes)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31A5-B724-4A80-A335-FA29A52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93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with ODM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B – Working with ODM Outputs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0B2B-E1C1-42C4-AE42-B4285E8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2C6CA-FB52-4339-AE05-222EB64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5" y="741602"/>
            <a:ext cx="2769534" cy="7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r>
              <a:rPr lang="en-US" dirty="0"/>
              <a:t> vs. </a:t>
            </a:r>
            <a:r>
              <a:rPr lang="en-US" dirty="0" err="1"/>
              <a:t>WebODM</a:t>
            </a:r>
            <a:r>
              <a:rPr lang="en-US" dirty="0"/>
              <a:t> Lightning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3C755C-EE56-4A23-A37F-8B484041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endParaRPr lang="en-US" dirty="0"/>
          </a:p>
          <a:p>
            <a:pPr lvl="1"/>
            <a:r>
              <a:rPr lang="en-US" dirty="0"/>
              <a:t>Install for free</a:t>
            </a:r>
          </a:p>
          <a:p>
            <a:pPr lvl="1"/>
            <a:r>
              <a:rPr lang="en-US" dirty="0"/>
              <a:t>Process locally for free</a:t>
            </a:r>
          </a:p>
          <a:p>
            <a:r>
              <a:rPr lang="en-US" dirty="0" err="1"/>
              <a:t>WebODM</a:t>
            </a:r>
            <a:r>
              <a:rPr lang="en-US" dirty="0"/>
              <a:t> Lightning </a:t>
            </a:r>
          </a:p>
          <a:p>
            <a:pPr lvl="1"/>
            <a:r>
              <a:rPr lang="en-US" dirty="0"/>
              <a:t>Commercial service</a:t>
            </a:r>
          </a:p>
          <a:p>
            <a:pPr lvl="1"/>
            <a:r>
              <a:rPr lang="en-US" dirty="0"/>
              <a:t>Install for free</a:t>
            </a:r>
          </a:p>
          <a:p>
            <a:pPr lvl="1"/>
            <a:r>
              <a:rPr lang="en-US" dirty="0"/>
              <a:t>Process in the cloud ($)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3FAC73-EDA7-4205-95BC-2D2E8A7E1626}"/>
              </a:ext>
            </a:extLst>
          </p:cNvPr>
          <p:cNvSpPr/>
          <p:nvPr/>
        </p:nvSpPr>
        <p:spPr>
          <a:xfrm rot="10800000">
            <a:off x="4114800" y="3513667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C17-E795-440D-A9E2-CF2F4AA1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Running?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68F0C-B761-4B86-8B94-654933A0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8F017-7D94-45DD-A1B6-F4ABE2CC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0587"/>
            <a:ext cx="7216765" cy="389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543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9C08-56CD-44F4-A7AB-B4DB82EA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492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B549-720B-42B8-84D0-4DB36BDF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0" y="586493"/>
            <a:ext cx="7933107" cy="5685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FD08F6A-8FE1-49DA-8404-9E5B3BB0B2B6}"/>
              </a:ext>
            </a:extLst>
          </p:cNvPr>
          <p:cNvSpPr/>
          <p:nvPr/>
        </p:nvSpPr>
        <p:spPr>
          <a:xfrm rot="19188266">
            <a:off x="9347698" y="3276599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2A4CC9-1F5B-42B5-B3AC-0A37C1A98FA7}"/>
              </a:ext>
            </a:extLst>
          </p:cNvPr>
          <p:cNvSpPr/>
          <p:nvPr/>
        </p:nvSpPr>
        <p:spPr>
          <a:xfrm rot="19188266">
            <a:off x="5791200" y="425873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9188266">
            <a:off x="7115901" y="4267202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525322-9063-43E0-A3E3-6DE17A52D715}"/>
              </a:ext>
            </a:extLst>
          </p:cNvPr>
          <p:cNvSpPr/>
          <p:nvPr/>
        </p:nvSpPr>
        <p:spPr>
          <a:xfrm rot="19188266">
            <a:off x="7833064" y="4288367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78636E4-A62A-436D-A099-2FED37A7A6E3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Today,</a:t>
            </a:r>
            <a:br>
              <a:rPr lang="en-US" dirty="0"/>
            </a:br>
            <a:r>
              <a:rPr lang="en-US" dirty="0"/>
              <a:t>Speed &gt; Quality</a:t>
            </a:r>
          </a:p>
        </p:txBody>
      </p:sp>
    </p:spTree>
    <p:extLst>
      <p:ext uri="{BB962C8B-B14F-4D97-AF65-F5344CB8AC3E}">
        <p14:creationId xmlns:p14="http://schemas.microsoft.com/office/powerpoint/2010/main" val="36997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2D Orthophoto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1338-50A4-401B-9662-6E70C11E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609734"/>
            <a:ext cx="7018867" cy="502985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4458928-BACA-4A38-91E0-93537757793D}"/>
              </a:ext>
            </a:extLst>
          </p:cNvPr>
          <p:cNvSpPr/>
          <p:nvPr/>
        </p:nvSpPr>
        <p:spPr>
          <a:xfrm rot="19188266">
            <a:off x="4075108" y="4934497"/>
            <a:ext cx="914400" cy="3970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92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– Orthophoto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928533" cy="35814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 err="1"/>
              <a:t>Click+hold</a:t>
            </a:r>
            <a:r>
              <a:rPr lang="en-US" dirty="0"/>
              <a:t> = move map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Map controls +/- = zoom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Map control square = full screen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Top buttons: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Ortho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Plant Health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Surface Model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Terrain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24E08-C1ED-4C72-A628-B7EA9DA6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189" y="1615016"/>
            <a:ext cx="6777902" cy="4099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0164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Orthophoto - Measure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94667" cy="3581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Click ruler (4</a:t>
            </a:r>
            <a:r>
              <a:rPr lang="en-US" baseline="30000" dirty="0"/>
              <a:t>th</a:t>
            </a:r>
            <a:r>
              <a:rPr lang="en-US" dirty="0"/>
              <a:t> on right)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Create new measurement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2 points on map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“Finish measurement”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calculations in white balloon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Close balloon with “x”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ruler again, new measurement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4 points on map to make a box, click “Finish”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calculations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“Delete” to remove it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48F45-8FA9-4A56-B344-7669719F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33" y="1428750"/>
            <a:ext cx="6039209" cy="4909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20832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Plant Health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742267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Top Button: Plant Health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Note color differences in different grassy areas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“Algorithm” options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5285E-A78F-46BB-9835-982BD824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7" y="1344083"/>
            <a:ext cx="6079068" cy="4931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7174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– Surface Model (DSM)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680597" cy="358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3rd Top Button: Surface Model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B6E74-EEF4-4E7B-8FDE-8E41A552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1" y="1550736"/>
            <a:ext cx="5934644" cy="4810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0873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– Terrain Model (DTM)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Top Button: Terrain Model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3B2C6-E919-4397-B2F4-F057C273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33" y="1428750"/>
            <a:ext cx="6053668" cy="4870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5806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3D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82B05-8638-40F4-8D9D-BFA992BF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806509"/>
            <a:ext cx="6891867" cy="49388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FFF39F8-191D-4C74-979E-D68D768C451B}"/>
              </a:ext>
            </a:extLst>
          </p:cNvPr>
          <p:cNvSpPr/>
          <p:nvPr/>
        </p:nvSpPr>
        <p:spPr>
          <a:xfrm rot="19188266">
            <a:off x="4528202" y="5100314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4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– 3D Model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722204" cy="35814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Left </a:t>
            </a:r>
            <a:r>
              <a:rPr lang="en-US" dirty="0" err="1"/>
              <a:t>click+drag</a:t>
            </a:r>
            <a:r>
              <a:rPr lang="en-US" dirty="0"/>
              <a:t> = rotate model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Right </a:t>
            </a:r>
            <a:r>
              <a:rPr lang="en-US" dirty="0" err="1"/>
              <a:t>click+drag</a:t>
            </a:r>
            <a:r>
              <a:rPr lang="en-US" dirty="0"/>
              <a:t> = move model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Top left (3 bars) button = collapse tools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Top left (map) button = show model location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Tools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Measure</a:t>
            </a:r>
          </a:p>
          <a:p>
            <a:pPr marL="987552" lvl="1" indent="-457200">
              <a:buFont typeface="+mj-lt"/>
              <a:buAutoNum type="alphaUcPeriod"/>
            </a:pPr>
            <a:r>
              <a:rPr lang="en-US" dirty="0"/>
              <a:t>Navigation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Appearance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Scene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9EBCB-9080-4884-B36B-72635D4D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804" y="1428750"/>
            <a:ext cx="6878063" cy="4861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912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– 3D Model – Measure (Linear)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77533"/>
            <a:ext cx="4055533" cy="35814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3</a:t>
            </a:r>
            <a:r>
              <a:rPr lang="en-US" baseline="30000" dirty="0"/>
              <a:t>rd</a:t>
            </a:r>
            <a:r>
              <a:rPr lang="en-US" dirty="0"/>
              <a:t> Measurement tool (angled line)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LEFT click 2 points in a grassy area on the map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measured distance (m)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red “X” in measurement tools, to delete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5E484D-EF74-463F-BC67-C367FE78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34" y="1552939"/>
            <a:ext cx="6595936" cy="4719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028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14621"/>
                </a:solidFill>
              </a:rPr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8D8C0D49-0BA4-4F28-A415-8EE75187F268}"/>
              </a:ext>
            </a:extLst>
          </p:cNvPr>
          <p:cNvSpPr/>
          <p:nvPr/>
        </p:nvSpPr>
        <p:spPr>
          <a:xfrm>
            <a:off x="4834466" y="2383366"/>
            <a:ext cx="1329267" cy="283634"/>
          </a:xfrm>
          <a:prstGeom prst="leftArrow">
            <a:avLst/>
          </a:prstGeom>
          <a:solidFill>
            <a:srgbClr val="F14621"/>
          </a:solidFill>
          <a:ln>
            <a:solidFill>
              <a:srgbClr val="F14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C347C-AC1A-4397-AF48-2055D1E7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6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– 3D Model – Measure (Area)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157133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top right Measurement tool (red box)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LEFT click 4 points in a grassy area on the map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measured distances (white)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measured area (green)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F5D25-4CD3-4462-BE0E-3C7D2D57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578" y="1428750"/>
            <a:ext cx="6463689" cy="4582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247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– View Textured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894667" cy="3581400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Find “Textured Model” near the top of the tool menu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 expand, then click “Show Model”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Wait a few seconds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View how the scene becomes more detailed, holes are filled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Uncheck and check the box to turn off, and on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Move the model around to view other parts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Edges of model = lots of error</a:t>
            </a:r>
            <a:br>
              <a:rPr lang="en-US" dirty="0"/>
            </a:br>
            <a:r>
              <a:rPr lang="en-US" dirty="0"/>
              <a:t>Interior of model = better precision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66D2E-418A-4A0F-841A-87DC3F81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34" y="1559605"/>
            <a:ext cx="6190808" cy="4419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7075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– View Cameras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030133" cy="35814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Find “Cameras” near the top of the tool menu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to expand, then click “Show Cameras”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Zoom out (scroll) until you see the blue squares floating above the scene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Note positions, angles of cameras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Click one camera to see the photo from that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6CE8A-F6CE-486B-982B-E369B5D2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67" y="1533438"/>
            <a:ext cx="6402473" cy="4550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90702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Download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AD079-5D69-44C2-AEC7-CCF757C5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9311"/>
            <a:ext cx="7035800" cy="50419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FD80FF6-BF72-4897-ADEA-E7E9524C0644}"/>
              </a:ext>
            </a:extLst>
          </p:cNvPr>
          <p:cNvSpPr/>
          <p:nvPr/>
        </p:nvSpPr>
        <p:spPr>
          <a:xfrm rot="19188266">
            <a:off x="2641601" y="4945387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40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 – Download Orthophoto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7E8EB-0993-487B-9D37-1B672327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08855"/>
            <a:ext cx="6801490" cy="4828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7A9DBCC-77D7-4225-B3D0-CA7E80498F28}"/>
              </a:ext>
            </a:extLst>
          </p:cNvPr>
          <p:cNvSpPr/>
          <p:nvPr/>
        </p:nvSpPr>
        <p:spPr>
          <a:xfrm rot="709747">
            <a:off x="846665" y="344515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A373D-609C-4044-A1CF-DC48AA9F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61" y="4956681"/>
            <a:ext cx="5806943" cy="784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8564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#12 – Download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7E8EB-0993-487B-9D37-1B672327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08855"/>
            <a:ext cx="6801490" cy="4828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7A9DBCC-77D7-4225-B3D0-CA7E80498F28}"/>
              </a:ext>
            </a:extLst>
          </p:cNvPr>
          <p:cNvSpPr/>
          <p:nvPr/>
        </p:nvSpPr>
        <p:spPr>
          <a:xfrm rot="709747">
            <a:off x="795866" y="5776913"/>
            <a:ext cx="914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4370-9848-4979-BE2E-A60474D7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75" y="774373"/>
            <a:ext cx="3254022" cy="2591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C57C2-D8DA-4DE9-BF62-E1DA0237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81" y="379987"/>
            <a:ext cx="1188823" cy="281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53A233-6DFE-4240-B028-432109879FED}"/>
              </a:ext>
            </a:extLst>
          </p:cNvPr>
          <p:cNvCxnSpPr>
            <a:cxnSpLocks/>
          </p:cNvCxnSpPr>
          <p:nvPr/>
        </p:nvCxnSpPr>
        <p:spPr>
          <a:xfrm>
            <a:off x="9078137" y="2069885"/>
            <a:ext cx="1742263" cy="16172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7044100-BBD9-4F21-B145-4B90A22C0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229" y="3895107"/>
            <a:ext cx="2855437" cy="253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0C56D-F38F-42CE-B311-2B564FE72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882" y="3812367"/>
            <a:ext cx="1577477" cy="441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718D8-287A-47D4-8392-A95656257A51}"/>
              </a:ext>
            </a:extLst>
          </p:cNvPr>
          <p:cNvCxnSpPr>
            <a:cxnSpLocks/>
          </p:cNvCxnSpPr>
          <p:nvPr/>
        </p:nvCxnSpPr>
        <p:spPr>
          <a:xfrm>
            <a:off x="8928256" y="2443163"/>
            <a:ext cx="540403" cy="1485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21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8B2D7-F884-4AAA-A6AD-47F78C8F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with ODM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F3590-B82E-4E0C-9E18-9C6DBCC9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(End of Part B)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0B2B-E1C1-42C4-AE42-B4285E8B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2C6CA-FB52-4339-AE05-222EB645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2" y="2155789"/>
            <a:ext cx="2769534" cy="7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1C5A-0505-4CBF-9D44-5B2C43DB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1B31A-9F63-4CBB-9070-FFE2A2F9A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Corey’s Contact Info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3BC68-11DF-4F14-A8AC-85088D074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3305207"/>
            <a:ext cx="5691673" cy="2562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@coreysnipes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corey@twomile.com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https://www.linkedin.com/in/coreysnipes/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C42CE9-E916-44E2-8E3C-ABD3D0AB8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0744" y="2349075"/>
            <a:ext cx="4443984" cy="823912"/>
          </a:xfrm>
        </p:spPr>
        <p:txBody>
          <a:bodyPr/>
          <a:lstStyle/>
          <a:p>
            <a:r>
              <a:rPr lang="en-US" u="sng" dirty="0"/>
              <a:t>Presentation Credits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9FBC8C-1900-4BE4-8729-BFCEE8C94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50744" y="3288716"/>
            <a:ext cx="4443984" cy="2562193"/>
          </a:xfrm>
        </p:spPr>
        <p:txBody>
          <a:bodyPr/>
          <a:lstStyle/>
          <a:p>
            <a:r>
              <a:rPr lang="en-US" dirty="0"/>
              <a:t>Stephen Mather</a:t>
            </a:r>
            <a:br>
              <a:rPr lang="en-US" dirty="0"/>
            </a:br>
            <a:r>
              <a:rPr lang="en-US" dirty="0"/>
              <a:t>ODM, Cleveland Metroparks</a:t>
            </a:r>
          </a:p>
          <a:p>
            <a:r>
              <a:rPr lang="en-US" dirty="0"/>
              <a:t>Piero </a:t>
            </a:r>
            <a:r>
              <a:rPr lang="en-US" dirty="0" err="1"/>
              <a:t>Toffanin</a:t>
            </a:r>
            <a:br>
              <a:rPr lang="en-US" dirty="0"/>
            </a:br>
            <a:r>
              <a:rPr lang="en-US" dirty="0"/>
              <a:t>ODM, UAV4GEO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8C4CC-CD22-4BDE-855F-3CFEB21C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7497A-D88A-4D4C-8541-529299390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20" y="451442"/>
            <a:ext cx="4067118" cy="1111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3ABA9-0938-4A35-8D99-BA3597C0D38B}"/>
              </a:ext>
            </a:extLst>
          </p:cNvPr>
          <p:cNvSpPr/>
          <p:nvPr/>
        </p:nvSpPr>
        <p:spPr>
          <a:xfrm>
            <a:off x="8040768" y="1229227"/>
            <a:ext cx="2798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https://opendronemap.org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286B4-C692-451E-9DFC-FC0907FBE569}"/>
              </a:ext>
            </a:extLst>
          </p:cNvPr>
          <p:cNvSpPr txBox="1"/>
          <p:nvPr/>
        </p:nvSpPr>
        <p:spPr>
          <a:xfrm>
            <a:off x="7298033" y="4853186"/>
            <a:ext cx="3701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Screenshots and interface images by </a:t>
            </a:r>
          </a:p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Corey Snipes, unless otherwise noted.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F26D2-FC4F-4895-9756-B97219E2C7BC}"/>
              </a:ext>
            </a:extLst>
          </p:cNvPr>
          <p:cNvCxnSpPr/>
          <p:nvPr/>
        </p:nvCxnSpPr>
        <p:spPr>
          <a:xfrm>
            <a:off x="1253067" y="2171700"/>
            <a:ext cx="1026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44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2022-0D00-4006-866A-79BDE55C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0A561-375C-475F-B430-66B6451F2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D28F0-A2A7-4D53-8AA1-91BA7FAB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85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F310-6ADE-4A34-89BC-C9A1878A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EA533-53F6-44C1-BA04-7E6422E4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 t="14647" r="1078" b="24297"/>
          <a:stretch/>
        </p:blipFill>
        <p:spPr>
          <a:xfrm>
            <a:off x="961053" y="235598"/>
            <a:ext cx="6363478" cy="3461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C0430-C892-4732-9C26-226DE6F1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89" y="936125"/>
            <a:ext cx="7854554" cy="4410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05993F-E0ED-4193-9041-EC2FF9BC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063" y="1642008"/>
            <a:ext cx="7988825" cy="4513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39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1128</TotalTime>
  <Words>2063</Words>
  <Application>Microsoft Office PowerPoint</Application>
  <PresentationFormat>Widescreen</PresentationFormat>
  <Paragraphs>528</Paragraphs>
  <Slides>99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Calibri</vt:lpstr>
      <vt:lpstr>Century Schoolbook</vt:lpstr>
      <vt:lpstr>Courier New</vt:lpstr>
      <vt:lpstr>Franklin Gothic Book</vt:lpstr>
      <vt:lpstr>Crop</vt:lpstr>
      <vt:lpstr>PowerPoint Presentation</vt:lpstr>
      <vt:lpstr>Agenda</vt:lpstr>
      <vt:lpstr>Background</vt:lpstr>
      <vt:lpstr>About Me</vt:lpstr>
      <vt:lpstr>Why Open Source</vt:lpstr>
      <vt:lpstr>ODM History</vt:lpstr>
      <vt:lpstr>ODM Goals</vt:lpstr>
      <vt:lpstr>The Process</vt:lpstr>
      <vt:lpstr>ODM and the Photogrammetric Process</vt:lpstr>
      <vt:lpstr>Structure from Motion</vt:lpstr>
      <vt:lpstr>PowerPoint Presentation</vt:lpstr>
      <vt:lpstr>ODM and the photogrammetric process</vt:lpstr>
      <vt:lpstr>Sparse Point Cloud from Matching</vt:lpstr>
      <vt:lpstr>Dense Point Cloud</vt:lpstr>
      <vt:lpstr>ODM and the photogrammetric process</vt:lpstr>
      <vt:lpstr>Mesh</vt:lpstr>
      <vt:lpstr>Mesh</vt:lpstr>
      <vt:lpstr>ODM and the photogrammetric process</vt:lpstr>
      <vt:lpstr>Texturing</vt:lpstr>
      <vt:lpstr>ODM and the photogrammetric process</vt:lpstr>
      <vt:lpstr>Orthophoto</vt:lpstr>
      <vt:lpstr>Use Cases</vt:lpstr>
      <vt:lpstr>Construction</vt:lpstr>
      <vt:lpstr>Agriculture</vt:lpstr>
      <vt:lpstr>Emergency Management</vt:lpstr>
      <vt:lpstr>Coastal Monitoring</vt:lpstr>
      <vt:lpstr>Using ODM</vt:lpstr>
      <vt:lpstr>Supported Systems</vt:lpstr>
      <vt:lpstr>Ways to Use ODM</vt:lpstr>
      <vt:lpstr>Dashboard</vt:lpstr>
      <vt:lpstr>Add Images</vt:lpstr>
      <vt:lpstr>Add GCP (optional)</vt:lpstr>
      <vt:lpstr>Set Configuration</vt:lpstr>
      <vt:lpstr>Processing</vt:lpstr>
      <vt:lpstr>Finished</vt:lpstr>
      <vt:lpstr>Split/Merge for Large Datasets</vt:lpstr>
      <vt:lpstr>Hands-On with ODM</vt:lpstr>
      <vt:lpstr>Download Sample Data</vt:lpstr>
      <vt:lpstr>Unzip Files</vt:lpstr>
      <vt:lpstr>Open WebODM Lightning</vt:lpstr>
      <vt:lpstr>Add Images</vt:lpstr>
      <vt:lpstr>Add Images</vt:lpstr>
      <vt:lpstr>Set Configuration</vt:lpstr>
      <vt:lpstr>Set Configuration</vt:lpstr>
      <vt:lpstr>Set Configuration</vt:lpstr>
      <vt:lpstr>Start Processing</vt:lpstr>
      <vt:lpstr>Processing Status</vt:lpstr>
      <vt:lpstr>Running</vt:lpstr>
      <vt:lpstr>Hands-On with ODM</vt:lpstr>
      <vt:lpstr>Outputs</vt:lpstr>
      <vt:lpstr>2D Ortho</vt:lpstr>
      <vt:lpstr>2D Orthophoto</vt:lpstr>
      <vt:lpstr>Plant Health Index</vt:lpstr>
      <vt:lpstr>2D Surface Model (DSM)</vt:lpstr>
      <vt:lpstr>2D Terrain Model (DTM)</vt:lpstr>
      <vt:lpstr>2D Terrain Model (DTM)</vt:lpstr>
      <vt:lpstr>3D Model</vt:lpstr>
      <vt:lpstr>Point Cloud</vt:lpstr>
      <vt:lpstr>Textured Model</vt:lpstr>
      <vt:lpstr>3D Measurements</vt:lpstr>
      <vt:lpstr>Download</vt:lpstr>
      <vt:lpstr>Output Quality</vt:lpstr>
      <vt:lpstr>Pitfalls</vt:lpstr>
      <vt:lpstr>Common Problems</vt:lpstr>
      <vt:lpstr>Future Direction</vt:lpstr>
      <vt:lpstr>Upcoming Features</vt:lpstr>
      <vt:lpstr>Summary</vt:lpstr>
      <vt:lpstr>Summary</vt:lpstr>
      <vt:lpstr>Summary, Continued</vt:lpstr>
      <vt:lpstr>Learning More</vt:lpstr>
      <vt:lpstr>ODM Docs</vt:lpstr>
      <vt:lpstr>ODM Book</vt:lpstr>
      <vt:lpstr>UAV Arena</vt:lpstr>
      <vt:lpstr>Community Forum</vt:lpstr>
      <vt:lpstr>Questions?</vt:lpstr>
      <vt:lpstr>Q&amp;A / Break</vt:lpstr>
      <vt:lpstr>Hands-On with ODM </vt:lpstr>
      <vt:lpstr>WebODM vs. WebODM Lightning</vt:lpstr>
      <vt:lpstr>Still Running?</vt:lpstr>
      <vt:lpstr>Finished</vt:lpstr>
      <vt:lpstr>Exercises – 2D Orthophoto</vt:lpstr>
      <vt:lpstr>#1 – Orthophoto - Navigate</vt:lpstr>
      <vt:lpstr>#2 – Orthophoto - Measure</vt:lpstr>
      <vt:lpstr>#3 – Plant Health</vt:lpstr>
      <vt:lpstr>#4 – Surface Model (DSM)</vt:lpstr>
      <vt:lpstr>#5 – Terrain Model (DTM)</vt:lpstr>
      <vt:lpstr>Exercises – 3D Model</vt:lpstr>
      <vt:lpstr>#6 – 3D Model - Navigate</vt:lpstr>
      <vt:lpstr>#7 – 3D Model – Measure (Linear)</vt:lpstr>
      <vt:lpstr>#8 – 3D Model – Measure (Area)</vt:lpstr>
      <vt:lpstr>#9 – View Textured Model</vt:lpstr>
      <vt:lpstr>#10 – View Cameras</vt:lpstr>
      <vt:lpstr>Exercises – Download</vt:lpstr>
      <vt:lpstr>#11 – Download Orthophoto</vt:lpstr>
      <vt:lpstr>#12 – Download All</vt:lpstr>
      <vt:lpstr>Hands-On with ODM</vt:lpstr>
      <vt:lpstr>Questions?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Snipes</dc:creator>
  <cp:lastModifiedBy>Corey Snipes</cp:lastModifiedBy>
  <cp:revision>395</cp:revision>
  <dcterms:created xsi:type="dcterms:W3CDTF">2020-05-31T10:13:18Z</dcterms:created>
  <dcterms:modified xsi:type="dcterms:W3CDTF">2020-06-23T22:43:34Z</dcterms:modified>
</cp:coreProperties>
</file>